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801" r:id="rId2"/>
    <p:sldId id="917" r:id="rId3"/>
    <p:sldId id="896" r:id="rId4"/>
    <p:sldId id="898" r:id="rId5"/>
    <p:sldId id="897" r:id="rId6"/>
    <p:sldId id="890" r:id="rId7"/>
    <p:sldId id="950" r:id="rId8"/>
    <p:sldId id="945" r:id="rId9"/>
    <p:sldId id="899" r:id="rId10"/>
    <p:sldId id="949" r:id="rId11"/>
    <p:sldId id="948" r:id="rId12"/>
    <p:sldId id="893" r:id="rId13"/>
    <p:sldId id="886" r:id="rId14"/>
    <p:sldId id="388" r:id="rId15"/>
    <p:sldId id="1039" r:id="rId16"/>
    <p:sldId id="918" r:id="rId17"/>
    <p:sldId id="919" r:id="rId18"/>
    <p:sldId id="1035" r:id="rId19"/>
    <p:sldId id="1040" r:id="rId20"/>
    <p:sldId id="1041" r:id="rId21"/>
    <p:sldId id="1044" r:id="rId22"/>
    <p:sldId id="1045" r:id="rId23"/>
    <p:sldId id="951" r:id="rId24"/>
    <p:sldId id="920" r:id="rId25"/>
    <p:sldId id="1042" r:id="rId26"/>
    <p:sldId id="921" r:id="rId27"/>
    <p:sldId id="1048" r:id="rId28"/>
    <p:sldId id="1049" r:id="rId29"/>
    <p:sldId id="1050" r:id="rId30"/>
    <p:sldId id="1046" r:id="rId31"/>
    <p:sldId id="1047" r:id="rId32"/>
    <p:sldId id="1043" r:id="rId33"/>
    <p:sldId id="1051" r:id="rId34"/>
    <p:sldId id="905" r:id="rId35"/>
    <p:sldId id="946" r:id="rId36"/>
    <p:sldId id="1052" r:id="rId37"/>
    <p:sldId id="903" r:id="rId38"/>
    <p:sldId id="904" r:id="rId39"/>
    <p:sldId id="930" r:id="rId40"/>
    <p:sldId id="931" r:id="rId41"/>
    <p:sldId id="932" r:id="rId42"/>
    <p:sldId id="923" r:id="rId43"/>
    <p:sldId id="936" r:id="rId44"/>
    <p:sldId id="1053" r:id="rId45"/>
    <p:sldId id="939" r:id="rId46"/>
    <p:sldId id="1054" r:id="rId47"/>
    <p:sldId id="1055" r:id="rId48"/>
    <p:sldId id="1056" r:id="rId49"/>
    <p:sldId id="1057" r:id="rId50"/>
    <p:sldId id="1058" r:id="rId51"/>
    <p:sldId id="941" r:id="rId52"/>
    <p:sldId id="942" r:id="rId53"/>
    <p:sldId id="943" r:id="rId54"/>
    <p:sldId id="819" r:id="rId55"/>
    <p:sldId id="974" r:id="rId56"/>
    <p:sldId id="975" r:id="rId57"/>
    <p:sldId id="805"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17"/>
    <p:restoredTop sz="70737" autoAdjust="0"/>
  </p:normalViewPr>
  <p:slideViewPr>
    <p:cSldViewPr>
      <p:cViewPr>
        <p:scale>
          <a:sx n="75" d="100"/>
          <a:sy n="75" d="100"/>
        </p:scale>
        <p:origin x="408" y="198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D0B79-4F54-4C3A-9EC1-2CF37FF1D58D}" type="datetimeFigureOut">
              <a:rPr lang="en-US" smtClean="0"/>
              <a:t>10/29/2019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996A62-2ED8-4D44-B314-2969E43DBACD}" type="slidenum">
              <a:rPr lang="en-US" smtClean="0"/>
              <a:t>‹#›</a:t>
            </a:fld>
            <a:endParaRPr lang="en-US"/>
          </a:p>
        </p:txBody>
      </p:sp>
    </p:spTree>
    <p:extLst>
      <p:ext uri="{BB962C8B-B14F-4D97-AF65-F5344CB8AC3E}">
        <p14:creationId xmlns:p14="http://schemas.microsoft.com/office/powerpoint/2010/main" val="4221093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5B56E09-94D6-1840-8923-B627A047BDBB}" type="slidenum">
              <a:rPr lang="en-US" altLang="ko-KR"/>
              <a:pPr/>
              <a:t>3</a:t>
            </a:fld>
            <a:endParaRPr lang="en-US" altLang="ko-KR"/>
          </a:p>
        </p:txBody>
      </p:sp>
      <p:sp>
        <p:nvSpPr>
          <p:cNvPr id="3286018" name="Rectangle 2"/>
          <p:cNvSpPr>
            <a:spLocks noGrp="1" noRot="1" noChangeAspect="1" noChangeArrowheads="1" noTextEdit="1"/>
          </p:cNvSpPr>
          <p:nvPr>
            <p:ph type="sldImg"/>
          </p:nvPr>
        </p:nvSpPr>
        <p:spPr>
          <a:ln/>
        </p:spPr>
      </p:sp>
      <p:sp>
        <p:nvSpPr>
          <p:cNvPr id="3286019" name="Rectangle 3"/>
          <p:cNvSpPr>
            <a:spLocks noGrp="1" noChangeArrowheads="1"/>
          </p:cNvSpPr>
          <p:nvPr>
            <p:ph type="body" idx="1"/>
          </p:nvPr>
        </p:nvSpPr>
        <p:spPr/>
        <p:txBody>
          <a:bodyPr/>
          <a:lstStyle/>
          <a:p>
            <a:endParaRPr lang="en-US" altLang="x-none"/>
          </a:p>
        </p:txBody>
      </p:sp>
    </p:spTree>
    <p:extLst>
      <p:ext uri="{BB962C8B-B14F-4D97-AF65-F5344CB8AC3E}">
        <p14:creationId xmlns:p14="http://schemas.microsoft.com/office/powerpoint/2010/main" val="1568845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996A62-2ED8-4D44-B314-2969E43DBACD}" type="slidenum">
              <a:rPr lang="en-US" smtClean="0"/>
              <a:t>44</a:t>
            </a:fld>
            <a:endParaRPr lang="en-US"/>
          </a:p>
        </p:txBody>
      </p:sp>
    </p:spTree>
    <p:extLst>
      <p:ext uri="{BB962C8B-B14F-4D97-AF65-F5344CB8AC3E}">
        <p14:creationId xmlns:p14="http://schemas.microsoft.com/office/powerpoint/2010/main" val="3830611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32x32 to start with.  Actual characters never bigger than 28x28.  Just padding the edges so for example the top corner node of the feature map can have a pad of two up and left for its feature map.</a:t>
            </a:r>
          </a:p>
          <a:p>
            <a:r>
              <a:rPr lang="en-US" baseline="0" dirty="0"/>
              <a:t>Same drop occurs with 14x14 to 10x10 drop S2 to C3</a:t>
            </a:r>
            <a:endParaRPr lang="en-US" dirty="0"/>
          </a:p>
          <a:p>
            <a:r>
              <a:rPr lang="en-US" dirty="0"/>
              <a:t>C1: 156 weights (26*6), 122,304 connections 26*28*28*6 – Parameter</a:t>
            </a:r>
            <a:r>
              <a:rPr lang="en-US" baseline="0" dirty="0"/>
              <a:t> sharing - regularization</a:t>
            </a:r>
            <a:endParaRPr lang="en-US" dirty="0"/>
          </a:p>
          <a:p>
            <a:r>
              <a:rPr lang="en-US" dirty="0"/>
              <a:t>S2: 12</a:t>
            </a:r>
            <a:r>
              <a:rPr lang="en-US" baseline="0" dirty="0"/>
              <a:t> weights (6*2). 5 (4 connections plus bias)*6*14*14 = 5880 connections, sampling is adding – the 4 inputs are added, then multiplied by weight, then add bias, then squash, non over-lapping</a:t>
            </a:r>
          </a:p>
          <a:p>
            <a:r>
              <a:rPr lang="en-US" baseline="0" dirty="0"/>
              <a:t>C3: 6 connect to 3, 9 to 4, and 1 to all 6, forces discovery of more diverse feature combinations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Table 1 only considers contiguous subsets of 3, and more mixed subsets of 4 feature maps, and one with all – heuristic explanation</a:t>
            </a:r>
          </a:p>
          <a:p>
            <a:r>
              <a:rPr lang="en-US" baseline="0" dirty="0"/>
              <a:t> 6*(25*3+1) +  9*(25*4+1) + 1*(25*6+1) =1516 total weights, total connections are 10*10 more than that for 151,600</a:t>
            </a:r>
          </a:p>
          <a:p>
            <a:r>
              <a:rPr lang="en-US" baseline="0" dirty="0"/>
              <a:t>S4: 16*2 = 32 weights, 16*5*5*5(4 connections plus bias) = 2000 connections</a:t>
            </a:r>
          </a:p>
          <a:p>
            <a:r>
              <a:rPr lang="en-US" baseline="0" dirty="0"/>
              <a:t>C5: 120*(5*5*16+1) = 48,120 weights and connections are the same since it is just a fully connected MLP at this point</a:t>
            </a:r>
          </a:p>
          <a:p>
            <a:r>
              <a:rPr lang="en-US" baseline="0" dirty="0"/>
              <a:t>F6: 84*(120+1) = 10,164</a:t>
            </a:r>
          </a:p>
          <a:p>
            <a:r>
              <a:rPr lang="en-US" baseline="0" dirty="0"/>
              <a:t>Output: 10*(84+1) = 850</a:t>
            </a:r>
          </a:p>
          <a:p>
            <a:r>
              <a:rPr lang="en-US" baseline="0" dirty="0"/>
              <a:t>He used a special RBF output approach in his LeCun-5 model.  Could commonly have just gone into an output layer at F6 with 10 output nodes. Then would have been 10*(120+1) = 1210 weights going to the last output layer</a:t>
            </a:r>
          </a:p>
          <a:p>
            <a:r>
              <a:rPr lang="en-US" dirty="0"/>
              <a:t>Total:</a:t>
            </a:r>
            <a:r>
              <a:rPr lang="en-US" baseline="0" dirty="0"/>
              <a:t> 340,908 connections, but 60,000 trainable parameters</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51</a:t>
            </a:fld>
            <a:endParaRPr lang="en-US">
              <a:uFillTx/>
            </a:endParaRPr>
          </a:p>
        </p:txBody>
      </p:sp>
    </p:spTree>
    <p:extLst>
      <p:ext uri="{BB962C8B-B14F-4D97-AF65-F5344CB8AC3E}">
        <p14:creationId xmlns:p14="http://schemas.microsoft.com/office/powerpoint/2010/main" val="62579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t>
            </a:r>
            <a:r>
              <a:rPr lang="en-US" baseline="0" dirty="0"/>
              <a:t> size – Pooling region just sums/maxes over an area with one final weight so no hard changes when we adjust pool region size</a:t>
            </a:r>
            <a:endParaRPr lang="en-US" dirty="0"/>
          </a:p>
          <a:p>
            <a:r>
              <a:rPr lang="en-US" dirty="0" err="1"/>
              <a:t>Simard</a:t>
            </a:r>
            <a:r>
              <a:rPr lang="en-US" dirty="0"/>
              <a:t> 2003, Simple</a:t>
            </a:r>
            <a:r>
              <a:rPr lang="en-US" baseline="0" dirty="0"/>
              <a:t> consistent CNN structure 5x5 with 2x2 subsampling with number of features 5 in first C-layer, 50 in next, until too small. </a:t>
            </a:r>
          </a:p>
          <a:p>
            <a:r>
              <a:rPr lang="en-US" baseline="0" dirty="0"/>
              <a:t>Don’t actually used pool layer as instead just connect every other node which samples rather than max/average.</a:t>
            </a:r>
          </a:p>
          <a:p>
            <a:r>
              <a:rPr lang="en-US" baseline="0" dirty="0"/>
              <a:t>Each layer reduces feature size by (n-3)/2.  Just two layers for </a:t>
            </a:r>
            <a:r>
              <a:rPr lang="en-US" baseline="0" dirty="0" err="1"/>
              <a:t>mnist</a:t>
            </a:r>
            <a:r>
              <a:rPr lang="en-US" baseline="0" dirty="0"/>
              <a:t>.</a:t>
            </a:r>
          </a:p>
          <a:p>
            <a:r>
              <a:rPr lang="en-US" baseline="0" dirty="0"/>
              <a:t>They also use elastic distortions which is a type of jitter to get increased data. 99.6% - best at the time, Distortions also help a lot with standard MLP</a:t>
            </a:r>
          </a:p>
          <a:p>
            <a:r>
              <a:rPr lang="en-US" baseline="0" dirty="0"/>
              <a:t>Thus an approach with less </a:t>
            </a:r>
            <a:r>
              <a:rPr lang="en-US" baseline="0" dirty="0" err="1"/>
              <a:t>Hyperparameter</a:t>
            </a:r>
            <a:r>
              <a:rPr lang="en-US" baseline="0" dirty="0"/>
              <a:t> fiddling</a:t>
            </a:r>
          </a:p>
          <a:p>
            <a:r>
              <a:rPr lang="en-US" dirty="0" err="1"/>
              <a:t>Ciresan</a:t>
            </a:r>
            <a:r>
              <a:rPr lang="en-US" dirty="0"/>
              <a:t> and </a:t>
            </a:r>
            <a:r>
              <a:rPr lang="en-US" dirty="0" err="1"/>
              <a:t>Schmidhuber</a:t>
            </a:r>
            <a:r>
              <a:rPr lang="en-US" dirty="0"/>
              <a:t> 2012, Multi</a:t>
            </a:r>
            <a:r>
              <a:rPr lang="en-US" baseline="0" dirty="0"/>
              <a:t> column DNN.  CNN with depth 6-10 (deeper if initial input image is bigger), and wider on fields, 1-2 hidden layers in MLP, columns are CNNs (an ensemble with different parameters, features, etc.) where their output is averaged, jitter inputs, multi-day GPU training, annealed LR (.001 dropping to .00003) 99.76% </a:t>
            </a:r>
            <a:r>
              <a:rPr lang="en-US" baseline="0" dirty="0" err="1"/>
              <a:t>mnist</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52</a:t>
            </a:fld>
            <a:endParaRPr lang="en-US">
              <a:uFillTx/>
            </a:endParaRPr>
          </a:p>
        </p:txBody>
      </p:sp>
    </p:spTree>
    <p:extLst>
      <p:ext uri="{BB962C8B-B14F-4D97-AF65-F5344CB8AC3E}">
        <p14:creationId xmlns:p14="http://schemas.microsoft.com/office/powerpoint/2010/main" val="534108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t>
            </a:r>
            <a:r>
              <a:rPr lang="en-US" baseline="0" dirty="0"/>
              <a:t> size – Pooling region just sums/maxes over an area with one final weight so no hard changes when we adjust pool region size</a:t>
            </a:r>
            <a:endParaRPr lang="en-US" dirty="0"/>
          </a:p>
          <a:p>
            <a:r>
              <a:rPr lang="en-US" dirty="0" err="1"/>
              <a:t>Simard</a:t>
            </a:r>
            <a:r>
              <a:rPr lang="en-US" dirty="0"/>
              <a:t> 2003, Simple</a:t>
            </a:r>
            <a:r>
              <a:rPr lang="en-US" baseline="0" dirty="0"/>
              <a:t> consistent CNN structure 5x5 with 2x2 subsampling with number of features 5 in first C-layer, 50 in next, until too small. </a:t>
            </a:r>
          </a:p>
          <a:p>
            <a:r>
              <a:rPr lang="en-US" baseline="0" dirty="0"/>
              <a:t>Don’t actually used pool layer as instead just connect every other node which samples rather than max/average.</a:t>
            </a:r>
          </a:p>
          <a:p>
            <a:r>
              <a:rPr lang="en-US" baseline="0" dirty="0"/>
              <a:t>Each layer reduces feature size by (n-3)/2.  Just two layers for </a:t>
            </a:r>
            <a:r>
              <a:rPr lang="en-US" baseline="0" dirty="0" err="1"/>
              <a:t>mnist</a:t>
            </a:r>
            <a:r>
              <a:rPr lang="en-US" baseline="0" dirty="0"/>
              <a:t>.</a:t>
            </a:r>
          </a:p>
          <a:p>
            <a:r>
              <a:rPr lang="en-US" baseline="0" dirty="0"/>
              <a:t>They also use elastic distortions which is a type of jitter to get increased data. 99.6% - best at the time, Distortions also help a lot with standard MLP</a:t>
            </a:r>
          </a:p>
          <a:p>
            <a:r>
              <a:rPr lang="en-US" baseline="0" dirty="0"/>
              <a:t>Thus an approach with less </a:t>
            </a:r>
            <a:r>
              <a:rPr lang="en-US" baseline="0" dirty="0" err="1"/>
              <a:t>Hyperparameter</a:t>
            </a:r>
            <a:r>
              <a:rPr lang="en-US" baseline="0" dirty="0"/>
              <a:t> fiddling</a:t>
            </a:r>
          </a:p>
          <a:p>
            <a:r>
              <a:rPr lang="en-US" dirty="0" err="1"/>
              <a:t>Ciresan</a:t>
            </a:r>
            <a:r>
              <a:rPr lang="en-US" dirty="0"/>
              <a:t> and </a:t>
            </a:r>
            <a:r>
              <a:rPr lang="en-US" dirty="0" err="1"/>
              <a:t>Schmidhuber</a:t>
            </a:r>
            <a:r>
              <a:rPr lang="en-US" dirty="0"/>
              <a:t> 2012, Multi</a:t>
            </a:r>
            <a:r>
              <a:rPr lang="en-US" baseline="0" dirty="0"/>
              <a:t> column DNN.  CNN with depth 6-10 (deeper if initial input image is bigger), and wider on fields, 1-2 hidden layers in MLP, columns are CNNs (an ensemble with different parameters, features, etc.) where their output is averaged, jitter inputs, multi-day GPU training, annealed LR (.001 dropping to .00003) 99.76% </a:t>
            </a:r>
            <a:r>
              <a:rPr lang="en-US" baseline="0" dirty="0" err="1"/>
              <a:t>mnist</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53</a:t>
            </a:fld>
            <a:endParaRPr lang="en-US">
              <a:uFillTx/>
            </a:endParaRPr>
          </a:p>
        </p:txBody>
      </p:sp>
    </p:spTree>
    <p:extLst>
      <p:ext uri="{BB962C8B-B14F-4D97-AF65-F5344CB8AC3E}">
        <p14:creationId xmlns:p14="http://schemas.microsoft.com/office/powerpoint/2010/main" val="65515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9</a:t>
            </a:fld>
            <a:endParaRPr lang="en-US"/>
          </a:p>
        </p:txBody>
      </p:sp>
    </p:spTree>
    <p:extLst>
      <p:ext uri="{BB962C8B-B14F-4D97-AF65-F5344CB8AC3E}">
        <p14:creationId xmlns:p14="http://schemas.microsoft.com/office/powerpoint/2010/main" val="423341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输入图像维度？</a:t>
            </a:r>
            <a:r>
              <a:rPr lang="en-US" altLang="zh-CN" dirty="0"/>
              <a:t>5</a:t>
            </a:r>
            <a:r>
              <a:rPr lang="zh-CN" altLang="en-US" dirty="0"/>
              <a:t>*</a:t>
            </a:r>
            <a:r>
              <a:rPr lang="en-US" altLang="zh-CN" dirty="0"/>
              <a:t>5</a:t>
            </a:r>
            <a:r>
              <a:rPr lang="zh-CN" altLang="en-US" dirty="0"/>
              <a:t>*</a:t>
            </a:r>
            <a:r>
              <a:rPr lang="en-US" altLang="zh-CN" dirty="0"/>
              <a:t>1</a:t>
            </a:r>
          </a:p>
          <a:p>
            <a:r>
              <a:rPr lang="en-US" altLang="zh-CN" dirty="0"/>
              <a:t>Kernel/filter/</a:t>
            </a:r>
            <a:r>
              <a:rPr lang="zh-CN" altLang="en-US" dirty="0"/>
              <a:t>卷积核</a:t>
            </a:r>
            <a:r>
              <a:rPr lang="en-US" altLang="zh-CN" dirty="0"/>
              <a:t>/</a:t>
            </a:r>
            <a:r>
              <a:rPr lang="zh-CN" altLang="en-US" dirty="0"/>
              <a:t>过滤器</a:t>
            </a:r>
            <a:r>
              <a:rPr lang="en-US" altLang="zh-CN" dirty="0"/>
              <a:t>/</a:t>
            </a:r>
            <a:r>
              <a:rPr lang="zh-CN" altLang="en-US" dirty="0"/>
              <a:t>滤波器大小？</a:t>
            </a:r>
            <a:r>
              <a:rPr lang="en-US" altLang="zh-CN" dirty="0"/>
              <a:t>3</a:t>
            </a:r>
            <a:r>
              <a:rPr lang="zh-CN" altLang="en-US" dirty="0"/>
              <a:t>*</a:t>
            </a:r>
            <a:r>
              <a:rPr lang="en-US" altLang="zh-CN" dirty="0"/>
              <a:t>3</a:t>
            </a:r>
          </a:p>
          <a:p>
            <a:r>
              <a:rPr lang="zh-CN" altLang="en-US" dirty="0"/>
              <a:t>输出维度？</a:t>
            </a:r>
            <a:r>
              <a:rPr lang="en-US" altLang="zh-CN" dirty="0"/>
              <a:t>5-3+1 </a:t>
            </a:r>
            <a:r>
              <a:rPr lang="zh-CN" altLang="en-US" dirty="0"/>
              <a:t>* </a:t>
            </a:r>
            <a:r>
              <a:rPr lang="en-US" altLang="zh-CN" dirty="0"/>
              <a:t>5 -3+1 = 3</a:t>
            </a:r>
            <a:r>
              <a:rPr lang="zh-CN" altLang="en-US" dirty="0"/>
              <a:t>*</a:t>
            </a:r>
            <a:r>
              <a:rPr lang="en-US" altLang="zh-CN" dirty="0"/>
              <a:t>3</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作者：机器之心</a:t>
            </a:r>
            <a:br>
              <a:rPr lang="zh-CN" altLang="en-US" dirty="0"/>
            </a:br>
            <a:r>
              <a:rPr lang="zh-CN" altLang="en-US" dirty="0"/>
              <a:t>链接：</a:t>
            </a:r>
            <a:r>
              <a:rPr lang="en-US" altLang="zh-CN" dirty="0"/>
              <a:t>https://www.zhihu.com/question/52668301/answer/131573702</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r>
              <a:rPr lang="en-US" altLang="zh-CN" dirty="0"/>
              <a:t>CNN </a:t>
            </a:r>
            <a:r>
              <a:rPr lang="zh-CN" altLang="en-US" dirty="0"/>
              <a:t>的第一层通常是卷积层（</a:t>
            </a:r>
            <a:r>
              <a:rPr lang="en-US" altLang="zh-CN" dirty="0"/>
              <a:t>Convolutional Layer</a:t>
            </a:r>
            <a:r>
              <a:rPr lang="zh-CN" altLang="en-US" dirty="0"/>
              <a:t>）。首先需要了解卷积层的输入内容是什么。如上所述，输入内容为一个 </a:t>
            </a:r>
            <a:r>
              <a:rPr lang="en-US" altLang="zh-CN" dirty="0"/>
              <a:t>32 x 32 x 3 </a:t>
            </a:r>
            <a:r>
              <a:rPr lang="zh-CN" altLang="en-US" dirty="0"/>
              <a:t>的像素值数组。现在，解释卷积层的最佳方法是想象有一束手电筒光正从图像的左上角照过。假设手电筒光可以覆盖 </a:t>
            </a:r>
            <a:r>
              <a:rPr lang="en-US" altLang="zh-CN" dirty="0"/>
              <a:t>5 x 5 </a:t>
            </a:r>
            <a:r>
              <a:rPr lang="zh-CN" altLang="en-US" dirty="0"/>
              <a:t>的区域，想象一下手电筒光照过输入图像的所有区域。在机器学习术语中，这束手电筒被叫做过滤器（</a:t>
            </a:r>
            <a:r>
              <a:rPr lang="en-US" altLang="zh-CN" dirty="0"/>
              <a:t>filter</a:t>
            </a:r>
            <a:r>
              <a:rPr lang="zh-CN" altLang="en-US" dirty="0"/>
              <a:t>，有时候也被称为神经元（</a:t>
            </a:r>
            <a:r>
              <a:rPr lang="en-US" altLang="zh-CN" dirty="0"/>
              <a:t>neuron</a:t>
            </a:r>
            <a:r>
              <a:rPr lang="zh-CN" altLang="en-US" dirty="0"/>
              <a:t>）或核（</a:t>
            </a:r>
            <a:r>
              <a:rPr lang="en-US" altLang="zh-CN" dirty="0"/>
              <a:t>kernel</a:t>
            </a:r>
            <a:r>
              <a:rPr lang="zh-CN" altLang="en-US" dirty="0"/>
              <a:t>）），被照过的区域被称为感受野（</a:t>
            </a:r>
            <a:r>
              <a:rPr lang="en-US" altLang="zh-CN" dirty="0"/>
              <a:t>receptive field</a:t>
            </a:r>
            <a:r>
              <a:rPr lang="zh-CN" altLang="en-US" dirty="0"/>
              <a:t>）。过滤器同样也是一个数组（其中的数字被称作权重或参数）。重点在于过滤器的深度必须与输入内容的深度相同（这样才能确保可以进行数学运算），因此过滤器大小为 </a:t>
            </a:r>
            <a:r>
              <a:rPr lang="en-US" altLang="zh-CN" dirty="0"/>
              <a:t>5 x 5 x 3</a:t>
            </a:r>
            <a:r>
              <a:rPr lang="zh-CN" altLang="en-US" dirty="0"/>
              <a:t>。现在，以过滤器所处在的第一个位置为例，即图像的左上角。当筛选值在图像上滑动（卷积运算）时，过滤器中的值会与图像中的原始像素值相乘（又称为计算点积）。这些乘积被加在一起（从数学上来说，一共会有 </a:t>
            </a:r>
            <a:r>
              <a:rPr lang="en-US" altLang="zh-CN" dirty="0"/>
              <a:t>75 </a:t>
            </a:r>
            <a:r>
              <a:rPr lang="zh-CN" altLang="en-US" dirty="0"/>
              <a:t>个乘积）。现在你得到了一个数字。切记，该数字只是表示过滤器位于图片左上角的情况。我们在输入内容上的每一位置重复该过程。（下一步将是将过滤器右移 </a:t>
            </a:r>
            <a:r>
              <a:rPr lang="en-US" altLang="zh-CN" dirty="0"/>
              <a:t>1 </a:t>
            </a:r>
            <a:r>
              <a:rPr lang="zh-CN" altLang="en-US" dirty="0"/>
              <a:t>单元，接着再右移 </a:t>
            </a:r>
            <a:r>
              <a:rPr lang="en-US" altLang="zh-CN" dirty="0"/>
              <a:t>1 </a:t>
            </a:r>
            <a:r>
              <a:rPr lang="zh-CN" altLang="en-US" dirty="0"/>
              <a:t>单元，以此类推。）输入内容上的每一特定位置都会产生一个数字。过滤器滑过所有位置后将得到一个 </a:t>
            </a:r>
            <a:r>
              <a:rPr lang="en-US" altLang="zh-CN" dirty="0"/>
              <a:t>28 x 28 x 1 </a:t>
            </a:r>
            <a:r>
              <a:rPr lang="zh-CN" altLang="en-US" dirty="0"/>
              <a:t>的数组，我们称之为激活映射（</a:t>
            </a:r>
            <a:r>
              <a:rPr lang="en-US" altLang="zh-CN" dirty="0"/>
              <a:t>activation map</a:t>
            </a:r>
            <a:r>
              <a:rPr lang="zh-CN" altLang="en-US" dirty="0"/>
              <a:t>）或特征映射（</a:t>
            </a:r>
            <a:r>
              <a:rPr lang="en-US" altLang="zh-CN" dirty="0"/>
              <a:t>feature map</a:t>
            </a:r>
            <a:r>
              <a:rPr lang="zh-CN" altLang="en-US" dirty="0"/>
              <a:t>）。之所以得到一个 </a:t>
            </a:r>
            <a:r>
              <a:rPr lang="en-US" altLang="zh-CN" dirty="0"/>
              <a:t>28 x 28 </a:t>
            </a:r>
            <a:r>
              <a:rPr lang="zh-CN" altLang="en-US" dirty="0"/>
              <a:t>的数组的原因在于，在一张 </a:t>
            </a:r>
            <a:r>
              <a:rPr lang="en-US" altLang="zh-CN" dirty="0"/>
              <a:t>32 x 32 </a:t>
            </a:r>
            <a:r>
              <a:rPr lang="zh-CN" altLang="en-US" dirty="0"/>
              <a:t>的输入图像上，</a:t>
            </a:r>
            <a:r>
              <a:rPr lang="en-US" altLang="zh-CN" dirty="0"/>
              <a:t>5 x 5 </a:t>
            </a:r>
            <a:r>
              <a:rPr lang="zh-CN" altLang="en-US" dirty="0"/>
              <a:t>的过滤器能够覆盖到 </a:t>
            </a:r>
            <a:r>
              <a:rPr lang="en-US" altLang="zh-CN" dirty="0"/>
              <a:t>784 </a:t>
            </a:r>
            <a:r>
              <a:rPr lang="zh-CN" altLang="en-US" dirty="0"/>
              <a:t>个不同的位置。这 </a:t>
            </a:r>
            <a:r>
              <a:rPr lang="en-US" altLang="zh-CN" dirty="0"/>
              <a:t>784 </a:t>
            </a:r>
            <a:r>
              <a:rPr lang="zh-CN" altLang="en-US" dirty="0"/>
              <a:t>个位置可映射为一个 </a:t>
            </a:r>
            <a:r>
              <a:rPr lang="en-US" altLang="zh-CN" dirty="0"/>
              <a:t>28 x 28 </a:t>
            </a:r>
            <a:r>
              <a:rPr lang="zh-CN" altLang="en-US" dirty="0"/>
              <a:t>的数组。</a:t>
            </a:r>
          </a:p>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26</a:t>
            </a:fld>
            <a:endParaRPr lang="en-US">
              <a:uFillTx/>
            </a:endParaRPr>
          </a:p>
        </p:txBody>
      </p:sp>
    </p:spTree>
    <p:extLst>
      <p:ext uri="{BB962C8B-B14F-4D97-AF65-F5344CB8AC3E}">
        <p14:creationId xmlns:p14="http://schemas.microsoft.com/office/powerpoint/2010/main" val="144519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33B0FD3F-5BB6-9D4D-8D40-19C8F23CAFC4}" type="slidenum">
              <a:rPr lang="en-US" altLang="ko-KR"/>
              <a:pPr/>
              <a:t>34</a:t>
            </a:fld>
            <a:endParaRPr lang="en-US" altLang="ko-KR"/>
          </a:p>
        </p:txBody>
      </p:sp>
      <p:sp>
        <p:nvSpPr>
          <p:cNvPr id="3247106" name="Rectangle 2"/>
          <p:cNvSpPr>
            <a:spLocks noGrp="1" noRot="1" noChangeAspect="1" noChangeArrowheads="1" noTextEdit="1"/>
          </p:cNvSpPr>
          <p:nvPr>
            <p:ph type="sldImg"/>
          </p:nvPr>
        </p:nvSpPr>
        <p:spPr>
          <a:ln/>
        </p:spPr>
      </p:sp>
      <p:sp>
        <p:nvSpPr>
          <p:cNvPr id="3247107" name="Rectangle 3"/>
          <p:cNvSpPr>
            <a:spLocks noGrp="1" noChangeArrowheads="1"/>
          </p:cNvSpPr>
          <p:nvPr>
            <p:ph type="body" idx="1"/>
          </p:nvPr>
        </p:nvSpPr>
        <p:spPr/>
        <p:txBody>
          <a:bodyPr/>
          <a:lstStyle/>
          <a:p>
            <a:endParaRPr lang="en-GB" altLang="ko-KR"/>
          </a:p>
        </p:txBody>
      </p:sp>
    </p:spTree>
    <p:extLst>
      <p:ext uri="{BB962C8B-B14F-4D97-AF65-F5344CB8AC3E}">
        <p14:creationId xmlns:p14="http://schemas.microsoft.com/office/powerpoint/2010/main" val="149450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p>
        </p:txBody>
      </p:sp>
      <p:sp>
        <p:nvSpPr>
          <p:cNvPr id="4" name="Slide Number Placeholder 3"/>
          <p:cNvSpPr>
            <a:spLocks noGrp="1"/>
          </p:cNvSpPr>
          <p:nvPr>
            <p:ph type="sldNum" sz="quarter" idx="5"/>
          </p:nvPr>
        </p:nvSpPr>
        <p:spPr/>
        <p:txBody>
          <a:bodyPr/>
          <a:lstStyle/>
          <a:p>
            <a:fld id="{D3996A62-2ED8-4D44-B314-2969E43DBACD}" type="slidenum">
              <a:rPr lang="en-US" smtClean="0"/>
              <a:t>36</a:t>
            </a:fld>
            <a:endParaRPr lang="en-US"/>
          </a:p>
        </p:txBody>
      </p:sp>
    </p:spTree>
    <p:extLst>
      <p:ext uri="{BB962C8B-B14F-4D97-AF65-F5344CB8AC3E}">
        <p14:creationId xmlns:p14="http://schemas.microsoft.com/office/powerpoint/2010/main" val="182119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45AA3D8-E8D7-1242-A104-2F198AD7462A}" type="slidenum">
              <a:rPr lang="en-US" altLang="ko-KR"/>
              <a:pPr/>
              <a:t>38</a:t>
            </a:fld>
            <a:endParaRPr lang="en-US" altLang="ko-KR"/>
          </a:p>
        </p:txBody>
      </p:sp>
      <p:sp>
        <p:nvSpPr>
          <p:cNvPr id="3241986" name="Rectangle 2"/>
          <p:cNvSpPr>
            <a:spLocks noGrp="1" noRot="1" noChangeAspect="1" noChangeArrowheads="1" noTextEdit="1"/>
          </p:cNvSpPr>
          <p:nvPr>
            <p:ph type="sldImg"/>
          </p:nvPr>
        </p:nvSpPr>
        <p:spPr>
          <a:ln/>
        </p:spPr>
      </p:sp>
      <p:sp>
        <p:nvSpPr>
          <p:cNvPr id="3241987" name="Rectangle 3"/>
          <p:cNvSpPr>
            <a:spLocks noGrp="1" noChangeArrowheads="1"/>
          </p:cNvSpPr>
          <p:nvPr>
            <p:ph type="body" idx="1"/>
          </p:nvPr>
        </p:nvSpPr>
        <p:spPr/>
        <p:txBody>
          <a:bodyPr/>
          <a:lstStyle/>
          <a:p>
            <a:endParaRPr lang="en-GB" altLang="ko-KR"/>
          </a:p>
        </p:txBody>
      </p:sp>
    </p:spTree>
    <p:extLst>
      <p:ext uri="{BB962C8B-B14F-4D97-AF65-F5344CB8AC3E}">
        <p14:creationId xmlns:p14="http://schemas.microsoft.com/office/powerpoint/2010/main" val="21047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BB0F2DA-B5AA-2244-9D18-01CFAE20EC3E}" type="slidenum">
              <a:rPr lang="en-US" altLang="ko-KR"/>
              <a:pPr/>
              <a:t>39</a:t>
            </a:fld>
            <a:endParaRPr lang="en-US" altLang="ko-KR"/>
          </a:p>
        </p:txBody>
      </p:sp>
      <p:sp>
        <p:nvSpPr>
          <p:cNvPr id="3250178" name="Rectangle 2"/>
          <p:cNvSpPr>
            <a:spLocks noGrp="1" noRot="1" noChangeAspect="1" noChangeArrowheads="1" noTextEdit="1"/>
          </p:cNvSpPr>
          <p:nvPr>
            <p:ph type="sldImg"/>
          </p:nvPr>
        </p:nvSpPr>
        <p:spPr>
          <a:ln/>
        </p:spPr>
      </p:sp>
      <p:sp>
        <p:nvSpPr>
          <p:cNvPr id="3250179" name="Rectangle 3"/>
          <p:cNvSpPr>
            <a:spLocks noGrp="1" noChangeArrowheads="1"/>
          </p:cNvSpPr>
          <p:nvPr>
            <p:ph type="body" idx="1"/>
          </p:nvPr>
        </p:nvSpPr>
        <p:spPr/>
        <p:txBody>
          <a:bodyPr/>
          <a:lstStyle/>
          <a:p>
            <a:endParaRPr lang="en-GB" altLang="ko-KR"/>
          </a:p>
        </p:txBody>
      </p:sp>
    </p:spTree>
    <p:extLst>
      <p:ext uri="{BB962C8B-B14F-4D97-AF65-F5344CB8AC3E}">
        <p14:creationId xmlns:p14="http://schemas.microsoft.com/office/powerpoint/2010/main" val="36831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202B1CF2-480C-5947-90A2-3CD43E3FF213}" type="slidenum">
              <a:rPr lang="en-US" altLang="ko-KR"/>
              <a:pPr/>
              <a:t>40</a:t>
            </a:fld>
            <a:endParaRPr lang="en-US" altLang="ko-KR"/>
          </a:p>
        </p:txBody>
      </p:sp>
      <p:sp>
        <p:nvSpPr>
          <p:cNvPr id="3256322" name="Rectangle 2"/>
          <p:cNvSpPr>
            <a:spLocks noGrp="1" noRot="1" noChangeAspect="1" noChangeArrowheads="1" noTextEdit="1"/>
          </p:cNvSpPr>
          <p:nvPr>
            <p:ph type="sldImg"/>
          </p:nvPr>
        </p:nvSpPr>
        <p:spPr>
          <a:ln/>
        </p:spPr>
      </p:sp>
      <p:sp>
        <p:nvSpPr>
          <p:cNvPr id="3256323" name="Rectangle 3"/>
          <p:cNvSpPr>
            <a:spLocks noGrp="1" noChangeArrowheads="1"/>
          </p:cNvSpPr>
          <p:nvPr>
            <p:ph type="body" idx="1"/>
          </p:nvPr>
        </p:nvSpPr>
        <p:spPr/>
        <p:txBody>
          <a:bodyPr/>
          <a:lstStyle/>
          <a:p>
            <a:endParaRPr lang="en-GB" altLang="ko-KR"/>
          </a:p>
        </p:txBody>
      </p:sp>
    </p:spTree>
    <p:extLst>
      <p:ext uri="{BB962C8B-B14F-4D97-AF65-F5344CB8AC3E}">
        <p14:creationId xmlns:p14="http://schemas.microsoft.com/office/powerpoint/2010/main" val="693680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26C3E621-5081-E541-BF46-AB081F3D139C}" type="slidenum">
              <a:rPr lang="en-US" altLang="ko-KR"/>
              <a:pPr/>
              <a:t>41</a:t>
            </a:fld>
            <a:endParaRPr lang="en-US" altLang="ko-KR"/>
          </a:p>
        </p:txBody>
      </p:sp>
      <p:sp>
        <p:nvSpPr>
          <p:cNvPr id="3254274" name="Rectangle 2"/>
          <p:cNvSpPr>
            <a:spLocks noGrp="1" noRot="1" noChangeAspect="1" noChangeArrowheads="1" noTextEdit="1"/>
          </p:cNvSpPr>
          <p:nvPr>
            <p:ph type="sldImg"/>
          </p:nvPr>
        </p:nvSpPr>
        <p:spPr>
          <a:ln/>
        </p:spPr>
      </p:sp>
      <p:sp>
        <p:nvSpPr>
          <p:cNvPr id="3254275" name="Rectangle 3"/>
          <p:cNvSpPr>
            <a:spLocks noGrp="1" noChangeArrowheads="1"/>
          </p:cNvSpPr>
          <p:nvPr>
            <p:ph type="body" idx="1"/>
          </p:nvPr>
        </p:nvSpPr>
        <p:spPr/>
        <p:txBody>
          <a:bodyPr/>
          <a:lstStyle/>
          <a:p>
            <a:endParaRPr lang="en-GB" altLang="ko-KR"/>
          </a:p>
        </p:txBody>
      </p:sp>
    </p:spTree>
    <p:extLst>
      <p:ext uri="{BB962C8B-B14F-4D97-AF65-F5344CB8AC3E}">
        <p14:creationId xmlns:p14="http://schemas.microsoft.com/office/powerpoint/2010/main" val="792389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10/29/2019</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10/29/2019</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10/29/2019</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10/29/2019</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42.wmf"/><Relationship Id="rId4" Type="http://schemas.openxmlformats.org/officeDocument/2006/relationships/image" Target="../media/image33.png"/><Relationship Id="rId9"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hyperlink" Target="https://zhuanlan.zhihu.com/p/33841176"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s://zhuanlan.zhihu.com/p/33841176"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cs.ryerson.ca/~aharley/vis/conv/"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arxiv.org/abs/1602.07261v2" TargetMode="External"/><Relationship Id="rId3" Type="http://schemas.openxmlformats.org/officeDocument/2006/relationships/hyperlink" Target="https://arxiv.org/pdf/1311.2901v3.pdf" TargetMode="External"/><Relationship Id="rId7" Type="http://schemas.openxmlformats.org/officeDocument/2006/relationships/hyperlink" Target="https://arxiv.org/pdf/1506.02025.pdf" TargetMode="External"/><Relationship Id="rId2" Type="http://schemas.openxmlformats.org/officeDocument/2006/relationships/hyperlink" Target="https://papers.nips.cc/paper/4824-imagenet-classification-with-deep-convolutional-neural-networks.pdf" TargetMode="External"/><Relationship Id="rId1" Type="http://schemas.openxmlformats.org/officeDocument/2006/relationships/slideLayout" Target="../slideLayouts/slideLayout2.xml"/><Relationship Id="rId6" Type="http://schemas.openxmlformats.org/officeDocument/2006/relationships/hyperlink" Target="https://arxiv.org/pdf/1512.03385v1.pdf" TargetMode="External"/><Relationship Id="rId5" Type="http://schemas.openxmlformats.org/officeDocument/2006/relationships/hyperlink" Target="http://www.cv-foundation.org/openaccess/content_cvpr_2015/papers/Szegedy_Going_Deeper_With_2015_CVPR_paper.pdf" TargetMode="External"/><Relationship Id="rId10" Type="http://schemas.openxmlformats.org/officeDocument/2006/relationships/hyperlink" Target="https://arxiv.org/pdf/1702.01243v1.pdf" TargetMode="External"/><Relationship Id="rId4" Type="http://schemas.openxmlformats.org/officeDocument/2006/relationships/hyperlink" Target="https://arxiv.org/pdf/1409.1556v6.pdf" TargetMode="External"/><Relationship Id="rId9" Type="http://schemas.openxmlformats.org/officeDocument/2006/relationships/hyperlink" Target="https://arxiv.org/abs/1512.00567v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457200" y="228600"/>
            <a:ext cx="8534400" cy="2917825"/>
          </a:xfrm>
        </p:spPr>
        <p:txBody>
          <a:bodyPr>
            <a:noAutofit/>
          </a:bodyPr>
          <a:lstStyle/>
          <a:p>
            <a:pPr algn="ctr" hangingPunct="0"/>
            <a:r>
              <a:rPr lang="en-US" sz="7200" b="1" dirty="0"/>
              <a:t>Convolutional Neural Networks</a:t>
            </a:r>
            <a:endParaRPr lang="en-US" sz="7200" dirty="0"/>
          </a:p>
        </p:txBody>
      </p:sp>
      <p:sp>
        <p:nvSpPr>
          <p:cNvPr id="5" name="Rectangle 9"/>
          <p:cNvSpPr>
            <a:spLocks noChangeArrowheads="1"/>
          </p:cNvSpPr>
          <p:nvPr/>
        </p:nvSpPr>
        <p:spPr bwMode="auto">
          <a:xfrm>
            <a:off x="0" y="4290529"/>
            <a:ext cx="7620000" cy="218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ct val="20000"/>
              </a:spcAft>
              <a:buClr>
                <a:schemeClr val="accent1"/>
              </a:buClr>
              <a:buSzPct val="75000"/>
              <a:buFont typeface="Monotype Sorts" charset="2"/>
              <a:buChar char="l"/>
              <a:defRPr kumimoji="1" sz="3600">
                <a:solidFill>
                  <a:schemeClr val="tx1"/>
                </a:solidFill>
                <a:latin typeface="Arial" charset="0"/>
                <a:ea typeface="ＭＳ Ｐゴシック" charset="-128"/>
              </a:defRPr>
            </a:lvl1pPr>
            <a:lvl2pPr marL="742950" indent="-285750">
              <a:spcBef>
                <a:spcPct val="10000"/>
              </a:spcBef>
              <a:spcAft>
                <a:spcPct val="20000"/>
              </a:spcAft>
              <a:buClr>
                <a:schemeClr val="accent1"/>
              </a:buClr>
              <a:buSzPct val="110000"/>
              <a:buFont typeface="Monotype Sorts" charset="2"/>
              <a:buChar char="å"/>
              <a:defRPr kumimoji="1" sz="2800">
                <a:solidFill>
                  <a:schemeClr val="tx1"/>
                </a:solidFill>
                <a:latin typeface="Arial" charset="0"/>
                <a:ea typeface="ＭＳ Ｐゴシック" charset="-128"/>
              </a:defRPr>
            </a:lvl2pPr>
            <a:lvl3pPr marL="1143000" indent="-228600">
              <a:spcBef>
                <a:spcPct val="10000"/>
              </a:spcBef>
              <a:spcAft>
                <a:spcPct val="20000"/>
              </a:spcAft>
              <a:buClr>
                <a:schemeClr val="accent1"/>
              </a:buClr>
              <a:buSzPct val="75000"/>
              <a:buFont typeface="Monotype Sorts" charset="2"/>
              <a:buChar char="X"/>
              <a:defRPr kumimoji="1" sz="2400">
                <a:solidFill>
                  <a:schemeClr val="tx1"/>
                </a:solidFill>
                <a:latin typeface="Arial" charset="0"/>
                <a:ea typeface="ＭＳ Ｐゴシック" charset="-128"/>
              </a:defRPr>
            </a:lvl3pPr>
            <a:lvl4pPr marL="1600200" indent="-228600">
              <a:spcBef>
                <a:spcPct val="10000"/>
              </a:spcBef>
              <a:spcAft>
                <a:spcPct val="20000"/>
              </a:spcAft>
              <a:buClr>
                <a:schemeClr val="accent1"/>
              </a:buClr>
              <a:buFont typeface="Monotype Sorts" charset="2"/>
              <a:buChar char="â"/>
              <a:defRPr kumimoji="1" sz="2000">
                <a:solidFill>
                  <a:schemeClr val="tx1"/>
                </a:solidFill>
                <a:latin typeface="Arial" charset="0"/>
                <a:ea typeface="ＭＳ Ｐゴシック" charset="-128"/>
              </a:defRPr>
            </a:lvl4pPr>
            <a:lvl5pPr marL="2057400" indent="-22860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5pPr>
            <a:lvl6pPr marL="25146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6pPr>
            <a:lvl7pPr marL="29718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7pPr>
            <a:lvl8pPr marL="34290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8pPr>
            <a:lvl9pPr marL="38862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9pPr>
          </a:lstStyle>
          <a:p>
            <a:pPr>
              <a:lnSpc>
                <a:spcPct val="30000"/>
              </a:lnSpc>
              <a:spcBef>
                <a:spcPct val="50000"/>
              </a:spcBef>
              <a:spcAft>
                <a:spcPct val="0"/>
              </a:spcAft>
              <a:buClrTx/>
              <a:buSzTx/>
              <a:buFontTx/>
              <a:buNone/>
            </a:pPr>
            <a:endParaRPr kumimoji="0" lang="zh-CN" altLang="en-US" sz="3200" dirty="0"/>
          </a:p>
          <a:p>
            <a:pPr algn="ctr">
              <a:lnSpc>
                <a:spcPct val="30000"/>
              </a:lnSpc>
              <a:spcBef>
                <a:spcPct val="50000"/>
              </a:spcBef>
              <a:spcAft>
                <a:spcPct val="0"/>
              </a:spcAft>
              <a:buClrTx/>
              <a:buSzTx/>
              <a:buFontTx/>
              <a:buNone/>
            </a:pPr>
            <a:r>
              <a:rPr kumimoji="0" lang="en-US" altLang="zh-CN" b="1" dirty="0"/>
              <a:t>Chunhui Xu</a:t>
            </a:r>
          </a:p>
          <a:p>
            <a:pPr algn="ctr">
              <a:lnSpc>
                <a:spcPct val="30000"/>
              </a:lnSpc>
              <a:spcBef>
                <a:spcPct val="50000"/>
              </a:spcBef>
              <a:spcAft>
                <a:spcPct val="0"/>
              </a:spcAft>
              <a:buClrTx/>
              <a:buSzTx/>
              <a:buFontTx/>
              <a:buNone/>
            </a:pPr>
            <a:r>
              <a:rPr kumimoji="0" lang="en-US" altLang="zh-CN" sz="2600" b="1" dirty="0"/>
              <a:t>Ph.D. Student</a:t>
            </a:r>
          </a:p>
          <a:p>
            <a:pPr algn="ctr">
              <a:lnSpc>
                <a:spcPct val="30000"/>
              </a:lnSpc>
              <a:spcBef>
                <a:spcPct val="50000"/>
              </a:spcBef>
              <a:spcAft>
                <a:spcPct val="0"/>
              </a:spcAft>
              <a:buClrTx/>
              <a:buSzTx/>
              <a:buFontTx/>
              <a:buNone/>
            </a:pPr>
            <a:endParaRPr kumimoji="0" lang="en-US" altLang="zh-CN" sz="2600" b="1" dirty="0"/>
          </a:p>
          <a:p>
            <a:pPr algn="ctr">
              <a:lnSpc>
                <a:spcPct val="30000"/>
              </a:lnSpc>
              <a:spcBef>
                <a:spcPct val="50000"/>
              </a:spcBef>
              <a:spcAft>
                <a:spcPct val="0"/>
              </a:spcAft>
              <a:buClrTx/>
              <a:buSzTx/>
              <a:buFontTx/>
              <a:buNone/>
            </a:pPr>
            <a:endParaRPr kumimoji="0" lang="en-US" altLang="zh-CN" sz="2600" b="1" dirty="0"/>
          </a:p>
          <a:p>
            <a:pPr algn="ctr">
              <a:lnSpc>
                <a:spcPct val="30000"/>
              </a:lnSpc>
              <a:spcBef>
                <a:spcPct val="50000"/>
              </a:spcBef>
              <a:spcAft>
                <a:spcPct val="0"/>
              </a:spcAft>
              <a:buClrTx/>
              <a:buSzTx/>
              <a:buFontTx/>
              <a:buNone/>
            </a:pPr>
            <a:endParaRPr kumimoji="0" lang="en-US" altLang="zh-CN" sz="2600" b="1" dirty="0"/>
          </a:p>
          <a:p>
            <a:pPr algn="ctr">
              <a:lnSpc>
                <a:spcPct val="30000"/>
              </a:lnSpc>
              <a:spcBef>
                <a:spcPct val="50000"/>
              </a:spcBef>
              <a:spcAft>
                <a:spcPct val="0"/>
              </a:spcAft>
              <a:buClrTx/>
              <a:buSzTx/>
              <a:buFontTx/>
              <a:buNone/>
            </a:pPr>
            <a:r>
              <a:rPr kumimoji="0" lang="en-US" altLang="zh-CN" sz="1600" i="1" dirty="0"/>
              <a:t> </a:t>
            </a:r>
          </a:p>
        </p:txBody>
      </p:sp>
      <p:pic>
        <p:nvPicPr>
          <p:cNvPr id="6" name="Picture 5"/>
          <p:cNvPicPr>
            <a:picLocks noChangeAspect="1"/>
          </p:cNvPicPr>
          <p:nvPr/>
        </p:nvPicPr>
        <p:blipFill rotWithShape="1">
          <a:blip r:embed="rId2"/>
          <a:srcRect l="15085" t="12436" r="14512" b="17620"/>
          <a:stretch/>
        </p:blipFill>
        <p:spPr>
          <a:xfrm>
            <a:off x="6553200" y="4495800"/>
            <a:ext cx="1905000" cy="2021633"/>
          </a:xfrm>
          <a:prstGeom prst="rect">
            <a:avLst/>
          </a:prstGeom>
        </p:spPr>
      </p:pic>
    </p:spTree>
    <p:extLst>
      <p:ext uri="{BB962C8B-B14F-4D97-AF65-F5344CB8AC3E}">
        <p14:creationId xmlns:p14="http://schemas.microsoft.com/office/powerpoint/2010/main" val="111410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a:bodyPr>
          <a:lstStyle/>
          <a:p>
            <a:r>
              <a:rPr lang="en-US" b="1" dirty="0">
                <a:solidFill>
                  <a:srgbClr val="0000FF"/>
                </a:solidFill>
                <a:latin typeface="Arial" charset="0"/>
                <a:ea typeface="Arial" charset="0"/>
                <a:cs typeface="Arial" charset="0"/>
              </a:rPr>
              <a:t>Are the horizontal lines straight?</a:t>
            </a:r>
          </a:p>
        </p:txBody>
      </p:sp>
      <p:sp>
        <p:nvSpPr>
          <p:cNvPr id="4" name="Slide Number Placeholder 3"/>
          <p:cNvSpPr>
            <a:spLocks noGrp="1"/>
          </p:cNvSpPr>
          <p:nvPr>
            <p:ph type="sldNum" sz="quarter" idx="12"/>
          </p:nvPr>
        </p:nvSpPr>
        <p:spPr/>
        <p:txBody>
          <a:bodyPr/>
          <a:lstStyle/>
          <a:p>
            <a:fld id="{C3B144FA-A4B6-4BA2-9DD1-C172BBD468E4}" type="slidenum">
              <a:rPr lang="en-US" smtClean="0"/>
              <a:t>10</a:t>
            </a:fld>
            <a:endParaRPr lang="en-US"/>
          </a:p>
        </p:txBody>
      </p:sp>
      <p:pic>
        <p:nvPicPr>
          <p:cNvPr id="7" name="Picture 6"/>
          <p:cNvPicPr>
            <a:picLocks noChangeAspect="1"/>
          </p:cNvPicPr>
          <p:nvPr/>
        </p:nvPicPr>
        <p:blipFill>
          <a:blip r:embed="rId2"/>
          <a:stretch>
            <a:fillRect/>
          </a:stretch>
        </p:blipFill>
        <p:spPr>
          <a:xfrm>
            <a:off x="523219" y="1752600"/>
            <a:ext cx="8176281" cy="4787632"/>
          </a:xfrm>
          <a:prstGeom prst="rect">
            <a:avLst/>
          </a:prstGeom>
        </p:spPr>
      </p:pic>
    </p:spTree>
    <p:extLst>
      <p:ext uri="{BB962C8B-B14F-4D97-AF65-F5344CB8AC3E}">
        <p14:creationId xmlns:p14="http://schemas.microsoft.com/office/powerpoint/2010/main" val="1642055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800"/>
            <a:ext cx="601980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ext Box 2"/>
          <p:cNvSpPr txBox="1">
            <a:spLocks noChangeArrowheads="1"/>
          </p:cNvSpPr>
          <p:nvPr/>
        </p:nvSpPr>
        <p:spPr bwMode="auto">
          <a:xfrm>
            <a:off x="228600" y="838200"/>
            <a:ext cx="869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r>
              <a:rPr lang="en-US" altLang="x-none" sz="4000" b="1" dirty="0">
                <a:solidFill>
                  <a:srgbClr val="0000FF"/>
                </a:solidFill>
              </a:rPr>
              <a:t>Is it moving?</a:t>
            </a:r>
          </a:p>
        </p:txBody>
      </p:sp>
    </p:spTree>
    <p:extLst>
      <p:ext uri="{BB962C8B-B14F-4D97-AF65-F5344CB8AC3E}">
        <p14:creationId xmlns:p14="http://schemas.microsoft.com/office/powerpoint/2010/main" val="91202577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836" y="641216"/>
            <a:ext cx="8229600" cy="1066800"/>
          </a:xfrm>
        </p:spPr>
        <p:txBody>
          <a:bodyPr/>
          <a:lstStyle/>
          <a:p>
            <a:r>
              <a:rPr lang="en-US" b="1" dirty="0">
                <a:solidFill>
                  <a:srgbClr val="0000FF"/>
                </a:solidFill>
                <a:latin typeface="Arial" charset="0"/>
                <a:ea typeface="Arial" charset="0"/>
                <a:cs typeface="Arial" charset="0"/>
              </a:rPr>
              <a:t>CNN Architecture</a:t>
            </a:r>
          </a:p>
        </p:txBody>
      </p:sp>
      <p:sp>
        <p:nvSpPr>
          <p:cNvPr id="3" name="Content Placeholder 2"/>
          <p:cNvSpPr>
            <a:spLocks noGrp="1"/>
          </p:cNvSpPr>
          <p:nvPr>
            <p:ph idx="1"/>
          </p:nvPr>
        </p:nvSpPr>
        <p:spPr>
          <a:xfrm>
            <a:off x="304800" y="1708016"/>
            <a:ext cx="8839200" cy="4508768"/>
          </a:xfrm>
        </p:spPr>
        <p:txBody>
          <a:bodyPr>
            <a:noAutofit/>
          </a:bodyPr>
          <a:lstStyle/>
          <a:p>
            <a:r>
              <a:rPr lang="en-US" sz="2000" dirty="0"/>
              <a:t>Intuition: Neural network with specialized connectivity structure,</a:t>
            </a:r>
          </a:p>
          <a:p>
            <a:pPr lvl="1"/>
            <a:r>
              <a:rPr lang="en-US" sz="1800" dirty="0"/>
              <a:t>Stacking multiple layers of feature extractors</a:t>
            </a:r>
          </a:p>
          <a:p>
            <a:pPr lvl="1"/>
            <a:r>
              <a:rPr lang="zh-CN" altLang="en-US" sz="1800" dirty="0"/>
              <a:t>多层特征提取器的叠加</a:t>
            </a:r>
            <a:endParaRPr lang="en-US" sz="1800" dirty="0"/>
          </a:p>
          <a:p>
            <a:pPr lvl="1"/>
            <a:r>
              <a:rPr lang="en-US" sz="1800" dirty="0"/>
              <a:t>Low-level layers extract local features.</a:t>
            </a:r>
          </a:p>
          <a:p>
            <a:pPr lvl="1"/>
            <a:r>
              <a:rPr lang="zh-CN" altLang="en-US" sz="1800" dirty="0"/>
              <a:t>低级层提取局部特征</a:t>
            </a:r>
            <a:endParaRPr lang="en-US" sz="1800" dirty="0"/>
          </a:p>
          <a:p>
            <a:pPr lvl="1"/>
            <a:r>
              <a:rPr lang="en-US" sz="1800" dirty="0"/>
              <a:t>High-level layers extract global patterns.</a:t>
            </a:r>
          </a:p>
          <a:p>
            <a:pPr lvl="1"/>
            <a:r>
              <a:rPr lang="zh-CN" altLang="en-US" sz="1800" dirty="0"/>
              <a:t>高级层提取全局特征</a:t>
            </a:r>
            <a:endParaRPr lang="en-US" sz="1800" dirty="0"/>
          </a:p>
          <a:p>
            <a:r>
              <a:rPr lang="en-US" sz="2000" dirty="0"/>
              <a:t>A CNN is a list of layers that transform the input data into an output class/prediction:</a:t>
            </a:r>
          </a:p>
          <a:p>
            <a:r>
              <a:rPr lang="en-US" altLang="zh-CN" sz="2000" dirty="0"/>
              <a:t>CNN</a:t>
            </a:r>
            <a:r>
              <a:rPr lang="zh-CN" altLang="en-US" sz="2000" dirty="0"/>
              <a:t>是一个层的集合，它将输入数据转化为类别或者预测的输出</a:t>
            </a:r>
            <a:endParaRPr lang="en-US" sz="2000" dirty="0"/>
          </a:p>
          <a:p>
            <a:pPr lvl="1"/>
            <a:r>
              <a:rPr lang="en-US" sz="1800" dirty="0"/>
              <a:t>Convolutional layer </a:t>
            </a:r>
            <a:r>
              <a:rPr lang="zh-CN" altLang="en-US" sz="1800" dirty="0"/>
              <a:t>卷积层</a:t>
            </a:r>
            <a:endParaRPr lang="en-US" sz="1800" dirty="0"/>
          </a:p>
          <a:p>
            <a:pPr lvl="1"/>
            <a:r>
              <a:rPr lang="en-US" sz="1800" dirty="0"/>
              <a:t>Non-linear layer </a:t>
            </a:r>
            <a:r>
              <a:rPr lang="zh-CN" altLang="en-US" sz="1800" dirty="0"/>
              <a:t>非线性层</a:t>
            </a:r>
            <a:endParaRPr lang="en-US" sz="1800" dirty="0"/>
          </a:p>
          <a:p>
            <a:pPr lvl="1"/>
            <a:r>
              <a:rPr lang="en-US" sz="1800" dirty="0"/>
              <a:t>Pooling layer </a:t>
            </a:r>
            <a:r>
              <a:rPr lang="zh-CN" altLang="en-US" sz="1800" dirty="0"/>
              <a:t>池化层</a:t>
            </a:r>
            <a:endParaRPr lang="en-US" sz="1800" dirty="0"/>
          </a:p>
          <a:p>
            <a:endParaRPr lang="en-US" sz="2000" dirty="0"/>
          </a:p>
        </p:txBody>
      </p:sp>
      <p:sp>
        <p:nvSpPr>
          <p:cNvPr id="4" name="Slide Number Placeholder 3"/>
          <p:cNvSpPr>
            <a:spLocks noGrp="1"/>
          </p:cNvSpPr>
          <p:nvPr>
            <p:ph type="sldNum" sz="quarter" idx="12"/>
          </p:nvPr>
        </p:nvSpPr>
        <p:spPr/>
        <p:txBody>
          <a:bodyPr/>
          <a:lstStyle/>
          <a:p>
            <a:fld id="{C3B144FA-A4B6-4BA2-9DD1-C172BBD468E4}" type="slidenum">
              <a:rPr lang="en-US" smtClean="0"/>
              <a:t>12</a:t>
            </a:fld>
            <a:endParaRPr lang="en-US"/>
          </a:p>
        </p:txBody>
      </p:sp>
    </p:spTree>
    <p:extLst>
      <p:ext uri="{BB962C8B-B14F-4D97-AF65-F5344CB8AC3E}">
        <p14:creationId xmlns:p14="http://schemas.microsoft.com/office/powerpoint/2010/main" val="1569148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524000"/>
            <a:ext cx="8918455" cy="3013088"/>
          </a:xfrm>
          <a:prstGeom prst="rect">
            <a:avLst/>
          </a:prstGeom>
        </p:spPr>
      </p:pic>
      <p:sp>
        <p:nvSpPr>
          <p:cNvPr id="6" name="内容占位符 4"/>
          <p:cNvSpPr txBox="1">
            <a:spLocks/>
          </p:cNvSpPr>
          <p:nvPr/>
        </p:nvSpPr>
        <p:spPr>
          <a:xfrm>
            <a:off x="0" y="4648200"/>
            <a:ext cx="8763000" cy="2286000"/>
          </a:xfrm>
          <a:prstGeom prst="rect">
            <a:avLst/>
          </a:prstGeom>
        </p:spPr>
        <p:txBody>
          <a:bodyPr>
            <a:normAutofit fontScale="85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514350" indent="-514350">
              <a:buFont typeface="+mj-lt"/>
              <a:buAutoNum type="arabicPeriod"/>
            </a:pPr>
            <a:r>
              <a:rPr kumimoji="1" lang="en-US" altLang="zh-CN" dirty="0"/>
              <a:t>Convolution stage </a:t>
            </a:r>
            <a:r>
              <a:rPr kumimoji="1" lang="zh-CN" altLang="en-US" dirty="0"/>
              <a:t>卷积阶段</a:t>
            </a:r>
            <a:endParaRPr kumimoji="1" lang="en-US" altLang="zh-CN" dirty="0"/>
          </a:p>
          <a:p>
            <a:pPr marL="514350" indent="-514350">
              <a:buFont typeface="+mj-lt"/>
              <a:buAutoNum type="arabicPeriod"/>
            </a:pPr>
            <a:r>
              <a:rPr kumimoji="1" lang="en-US" altLang="zh-CN" dirty="0"/>
              <a:t>Nonlinearity: a nonlinear transform such as </a:t>
            </a:r>
            <a:r>
              <a:rPr kumimoji="1" lang="en-US" altLang="zh-CN" dirty="0" err="1"/>
              <a:t>ReLU</a:t>
            </a:r>
            <a:r>
              <a:rPr kumimoji="1" lang="en-US" altLang="zh-CN" dirty="0"/>
              <a:t> </a:t>
            </a:r>
            <a:r>
              <a:rPr kumimoji="1" lang="zh-CN" altLang="en-US" dirty="0"/>
              <a:t>非线性变化</a:t>
            </a:r>
            <a:endParaRPr kumimoji="1" lang="en-US" altLang="zh-CN" dirty="0"/>
          </a:p>
          <a:p>
            <a:pPr marL="514350" indent="-514350">
              <a:buFont typeface="+mj-lt"/>
              <a:buAutoNum type="arabicPeriod"/>
            </a:pPr>
            <a:r>
              <a:rPr kumimoji="1" lang="en-US" altLang="zh-CN" dirty="0"/>
              <a:t>Pooling: output a summary statistics of local input, such as max pooling and average pooling </a:t>
            </a:r>
          </a:p>
          <a:p>
            <a:pPr marL="0" indent="0">
              <a:buNone/>
            </a:pPr>
            <a:r>
              <a:rPr kumimoji="1" lang="zh-CN" altLang="en-US" dirty="0"/>
              <a:t>      池化：输出一个局部输出的统计意义值，例如最大池化</a:t>
            </a:r>
            <a:r>
              <a:rPr kumimoji="1" lang="en-US" altLang="zh-CN" dirty="0"/>
              <a:t>/</a:t>
            </a:r>
            <a:r>
              <a:rPr kumimoji="1" lang="zh-CN" altLang="en-US" dirty="0"/>
              <a:t>平均池化</a:t>
            </a:r>
            <a:endParaRPr kumimoji="1" lang="en-US" altLang="zh-CN" dirty="0"/>
          </a:p>
          <a:p>
            <a:endParaRPr kumimoji="1" lang="en-US" altLang="zh-CN" dirty="0"/>
          </a:p>
          <a:p>
            <a:endParaRPr kumimoji="1" lang="zh-CN" altLang="en-US" dirty="0"/>
          </a:p>
        </p:txBody>
      </p:sp>
      <p:sp>
        <p:nvSpPr>
          <p:cNvPr id="7" name="Title 1"/>
          <p:cNvSpPr txBox="1">
            <a:spLocks/>
          </p:cNvSpPr>
          <p:nvPr/>
        </p:nvSpPr>
        <p:spPr>
          <a:xfrm>
            <a:off x="719836" y="641216"/>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b="1">
                <a:solidFill>
                  <a:srgbClr val="0000FF"/>
                </a:solidFill>
                <a:latin typeface="Arial" charset="0"/>
                <a:ea typeface="Arial" charset="0"/>
                <a:cs typeface="Arial" charset="0"/>
              </a:rPr>
              <a:t>CNN Architecture</a:t>
            </a:r>
            <a:endParaRPr 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153976455"/>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6858000" cy="990600"/>
          </a:xfrm>
        </p:spPr>
        <p:txBody>
          <a:bodyPr>
            <a:normAutofit/>
          </a:bodyPr>
          <a:lstStyle/>
          <a:p>
            <a:r>
              <a:rPr lang="en-US" sz="4400" b="1" dirty="0">
                <a:solidFill>
                  <a:srgbClr val="0000FF"/>
                </a:solidFill>
                <a:latin typeface="Arial" charset="0"/>
                <a:ea typeface="Arial" charset="0"/>
                <a:cs typeface="Arial" charset="0"/>
              </a:rPr>
              <a:t>Convolutional Networks</a:t>
            </a:r>
          </a:p>
        </p:txBody>
      </p:sp>
      <p:sp>
        <p:nvSpPr>
          <p:cNvPr id="4" name="Rectangle 3"/>
          <p:cNvSpPr/>
          <p:nvPr/>
        </p:nvSpPr>
        <p:spPr>
          <a:xfrm>
            <a:off x="304800" y="1828800"/>
            <a:ext cx="8305800" cy="4093428"/>
          </a:xfrm>
          <a:prstGeom prst="rect">
            <a:avLst/>
          </a:prstGeom>
        </p:spPr>
        <p:txBody>
          <a:bodyPr wrap="square">
            <a:spAutoFit/>
          </a:bodyPr>
          <a:lstStyle/>
          <a:p>
            <a:pPr>
              <a:buFont typeface="Arial" charset="0"/>
              <a:buChar char="•"/>
            </a:pPr>
            <a:r>
              <a:rPr lang="en-US" sz="2000" dirty="0">
                <a:solidFill>
                  <a:srgbClr val="000000"/>
                </a:solidFill>
                <a:latin typeface="Helvetica" charset="0"/>
              </a:rPr>
              <a:t>Scale up neural networks to process very large images / video sequences</a:t>
            </a:r>
            <a:endParaRPr lang="zh-CN" altLang="en-US" sz="2000" dirty="0">
              <a:solidFill>
                <a:srgbClr val="000000"/>
              </a:solidFill>
              <a:latin typeface="Helvetica" charset="0"/>
            </a:endParaRPr>
          </a:p>
          <a:p>
            <a:pPr>
              <a:buFont typeface="Arial" charset="0"/>
              <a:buChar char="•"/>
            </a:pPr>
            <a:r>
              <a:rPr lang="zh-CN" altLang="en-US" sz="2000" dirty="0">
                <a:solidFill>
                  <a:srgbClr val="000000"/>
                </a:solidFill>
                <a:latin typeface="Helvetica" charset="0"/>
              </a:rPr>
              <a:t>扩大神经网络以处理非常大的图像</a:t>
            </a:r>
            <a:r>
              <a:rPr lang="en-US" altLang="zh-CN" sz="2000" dirty="0">
                <a:solidFill>
                  <a:srgbClr val="000000"/>
                </a:solidFill>
                <a:latin typeface="Helvetica" charset="0"/>
              </a:rPr>
              <a:t>/</a:t>
            </a:r>
            <a:r>
              <a:rPr lang="zh-CN" altLang="en-US" sz="2000" dirty="0">
                <a:solidFill>
                  <a:srgbClr val="000000"/>
                </a:solidFill>
                <a:latin typeface="Helvetica" charset="0"/>
              </a:rPr>
              <a:t>视频序列</a:t>
            </a:r>
            <a:endParaRPr lang="en-US" sz="2000" dirty="0">
              <a:solidFill>
                <a:srgbClr val="000000"/>
              </a:solidFill>
              <a:latin typeface="Helvetica" charset="0"/>
            </a:endParaRPr>
          </a:p>
          <a:p>
            <a:pPr marL="742950" lvl="1" indent="-285750">
              <a:buFont typeface="Arial" charset="0"/>
              <a:buChar char="•"/>
            </a:pPr>
            <a:r>
              <a:rPr lang="en-US" sz="2000" dirty="0">
                <a:solidFill>
                  <a:srgbClr val="000000"/>
                </a:solidFill>
                <a:latin typeface="Helvetica" charset="0"/>
              </a:rPr>
              <a:t>Sparse connections </a:t>
            </a:r>
            <a:endParaRPr lang="zh-CN" altLang="en-US" sz="2000" dirty="0">
              <a:solidFill>
                <a:srgbClr val="000000"/>
              </a:solidFill>
              <a:latin typeface="Helvetica" charset="0"/>
            </a:endParaRPr>
          </a:p>
          <a:p>
            <a:pPr marL="742950" lvl="1" indent="-285750">
              <a:buFont typeface="Arial" charset="0"/>
              <a:buChar char="•"/>
            </a:pPr>
            <a:r>
              <a:rPr lang="zh-CN" altLang="en-US" sz="2000" dirty="0">
                <a:solidFill>
                  <a:srgbClr val="000000"/>
                </a:solidFill>
                <a:latin typeface="Helvetica" charset="0"/>
              </a:rPr>
              <a:t>稀疏连接</a:t>
            </a:r>
            <a:endParaRPr lang="en-US" sz="2000" dirty="0">
              <a:solidFill>
                <a:srgbClr val="000000"/>
              </a:solidFill>
              <a:latin typeface="Helvetica" charset="0"/>
            </a:endParaRPr>
          </a:p>
          <a:p>
            <a:pPr marL="742950" lvl="1" indent="-285750">
              <a:buFont typeface="Arial" charset="0"/>
              <a:buChar char="•"/>
            </a:pPr>
            <a:r>
              <a:rPr lang="en-US" sz="2000" dirty="0">
                <a:solidFill>
                  <a:srgbClr val="000000"/>
                </a:solidFill>
                <a:latin typeface="Helvetica" charset="0"/>
              </a:rPr>
              <a:t>Parameter sharing</a:t>
            </a:r>
            <a:endParaRPr lang="zh-CN" altLang="en-US" sz="2000" dirty="0">
              <a:solidFill>
                <a:srgbClr val="000000"/>
              </a:solidFill>
              <a:latin typeface="Helvetica" charset="0"/>
            </a:endParaRPr>
          </a:p>
          <a:p>
            <a:pPr marL="742950" lvl="1" indent="-285750">
              <a:buFont typeface="Arial" charset="0"/>
              <a:buChar char="•"/>
            </a:pPr>
            <a:r>
              <a:rPr lang="zh-CN" altLang="en-US" sz="2000" dirty="0">
                <a:solidFill>
                  <a:srgbClr val="000000"/>
                </a:solidFill>
                <a:latin typeface="Helvetica" charset="0"/>
              </a:rPr>
              <a:t>参数共享</a:t>
            </a:r>
            <a:endParaRPr lang="en-US" sz="2000" dirty="0">
              <a:solidFill>
                <a:srgbClr val="000000"/>
              </a:solidFill>
              <a:latin typeface="Helvetica" charset="0"/>
            </a:endParaRPr>
          </a:p>
          <a:p>
            <a:pPr marL="742950" lvl="1" indent="-285750">
              <a:buFont typeface="Arial" charset="0"/>
              <a:buChar char="•"/>
            </a:pPr>
            <a:endParaRPr lang="en-US" sz="2000" dirty="0">
              <a:solidFill>
                <a:srgbClr val="000000"/>
              </a:solidFill>
              <a:latin typeface="Helvetica" charset="0"/>
            </a:endParaRPr>
          </a:p>
          <a:p>
            <a:pPr>
              <a:buFont typeface="Arial" charset="0"/>
              <a:buChar char="•"/>
            </a:pPr>
            <a:r>
              <a:rPr lang="en-US" sz="2000" dirty="0">
                <a:solidFill>
                  <a:srgbClr val="000000"/>
                </a:solidFill>
                <a:latin typeface="Helvetica" charset="0"/>
              </a:rPr>
              <a:t>Automatically generalize across spatial translations of inputs</a:t>
            </a:r>
            <a:endParaRPr lang="zh-CN" altLang="en-US" sz="2000" dirty="0">
              <a:solidFill>
                <a:srgbClr val="000000"/>
              </a:solidFill>
              <a:latin typeface="Helvetica" charset="0"/>
            </a:endParaRPr>
          </a:p>
          <a:p>
            <a:pPr>
              <a:buFont typeface="Arial" charset="0"/>
              <a:buChar char="•"/>
            </a:pPr>
            <a:r>
              <a:rPr lang="zh-CN" altLang="en-US" sz="2000" dirty="0">
                <a:solidFill>
                  <a:srgbClr val="000000"/>
                </a:solidFill>
                <a:latin typeface="Helvetica" charset="0"/>
              </a:rPr>
              <a:t>自动概括输入的空间转换</a:t>
            </a:r>
            <a:endParaRPr lang="en-US" sz="2000" dirty="0">
              <a:solidFill>
                <a:srgbClr val="000000"/>
              </a:solidFill>
              <a:latin typeface="Helvetica" charset="0"/>
            </a:endParaRPr>
          </a:p>
          <a:p>
            <a:pPr>
              <a:buFont typeface="Arial" charset="0"/>
              <a:buChar char="•"/>
            </a:pPr>
            <a:endParaRPr lang="en-US" sz="2000" dirty="0">
              <a:solidFill>
                <a:srgbClr val="000000"/>
              </a:solidFill>
              <a:latin typeface="Helvetica" charset="0"/>
            </a:endParaRPr>
          </a:p>
          <a:p>
            <a:pPr>
              <a:buFont typeface="Arial" charset="0"/>
              <a:buChar char="•"/>
            </a:pPr>
            <a:r>
              <a:rPr lang="en-US" sz="2000" dirty="0">
                <a:solidFill>
                  <a:srgbClr val="000000"/>
                </a:solidFill>
                <a:latin typeface="Helvetica" charset="0"/>
              </a:rPr>
              <a:t>Applicable to any input that is laid out on a grid (1-D, 2-D, 3-D, …)</a:t>
            </a:r>
            <a:r>
              <a:rPr lang="zh-CN" altLang="en-US" sz="2000" dirty="0">
                <a:solidFill>
                  <a:srgbClr val="000000"/>
                </a:solidFill>
                <a:latin typeface="Helvetica" charset="0"/>
              </a:rPr>
              <a:t> 适用于网格上的任何输入</a:t>
            </a:r>
            <a:endParaRPr lang="en-US" sz="2000" dirty="0">
              <a:solidFill>
                <a:srgbClr val="000000"/>
              </a:solidFill>
              <a:effectLst/>
              <a:latin typeface="Helvetica" charset="0"/>
            </a:endParaRPr>
          </a:p>
        </p:txBody>
      </p:sp>
    </p:spTree>
    <p:extLst>
      <p:ext uri="{BB962C8B-B14F-4D97-AF65-F5344CB8AC3E}">
        <p14:creationId xmlns:p14="http://schemas.microsoft.com/office/powerpoint/2010/main" val="1322025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596900"/>
            <a:ext cx="8229600" cy="1066800"/>
          </a:xfrm>
        </p:spPr>
        <p:txBody>
          <a:bodyPr>
            <a:normAutofit/>
          </a:bodyPr>
          <a:lstStyle/>
          <a:p>
            <a:r>
              <a:rPr lang="en-US" b="1" dirty="0">
                <a:solidFill>
                  <a:srgbClr val="0000FF"/>
                </a:solidFill>
                <a:latin typeface="Arial" charset="0"/>
                <a:ea typeface="Arial" charset="0"/>
                <a:cs typeface="Arial" charset="0"/>
              </a:rPr>
              <a:t>Convolutional Layer </a:t>
            </a:r>
            <a:r>
              <a:rPr lang="zh-CN" altLang="en-US" b="1" dirty="0">
                <a:solidFill>
                  <a:srgbClr val="0000FF"/>
                </a:solidFill>
                <a:latin typeface="Arial" charset="0"/>
                <a:ea typeface="Arial" charset="0"/>
                <a:cs typeface="Arial" charset="0"/>
              </a:rPr>
              <a:t>卷积层</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249936" y="1386468"/>
            <a:ext cx="8686800" cy="4876800"/>
          </a:xfrm>
        </p:spPr>
        <p:txBody>
          <a:bodyPr>
            <a:noAutofit/>
          </a:bodyPr>
          <a:lstStyle/>
          <a:p>
            <a:pPr>
              <a:spcAft>
                <a:spcPts val="600"/>
              </a:spcAft>
            </a:pPr>
            <a:r>
              <a:rPr lang="en-US" sz="2300" dirty="0"/>
              <a:t>The core layer of CNNs / </a:t>
            </a:r>
            <a:r>
              <a:rPr lang="en-US" altLang="zh-CN" sz="2300" dirty="0"/>
              <a:t>CNN</a:t>
            </a:r>
            <a:r>
              <a:rPr lang="zh-CN" altLang="en-US" sz="2300" dirty="0"/>
              <a:t>的核心层</a:t>
            </a:r>
            <a:endParaRPr lang="en-US" sz="2300" dirty="0"/>
          </a:p>
          <a:p>
            <a:pPr>
              <a:spcAft>
                <a:spcPts val="600"/>
              </a:spcAft>
            </a:pPr>
            <a:r>
              <a:rPr lang="en-US" sz="2300" dirty="0"/>
              <a:t>The convolutional layer consists of a set of filters. </a:t>
            </a:r>
            <a:r>
              <a:rPr lang="zh-CN" altLang="en-US" sz="2300" dirty="0"/>
              <a:t>卷积层由一组过滤器组成。</a:t>
            </a:r>
            <a:endParaRPr lang="en-US" sz="2300" dirty="0"/>
          </a:p>
          <a:p>
            <a:pPr lvl="1">
              <a:spcAft>
                <a:spcPts val="600"/>
              </a:spcAft>
            </a:pPr>
            <a:r>
              <a:rPr lang="en-US" sz="2300" dirty="0"/>
              <a:t>Each filter covers a spatially small portion of the input data.</a:t>
            </a:r>
            <a:br>
              <a:rPr lang="zh-CN" altLang="en-US" sz="2400" dirty="0"/>
            </a:br>
            <a:r>
              <a:rPr lang="zh-CN" altLang="en-US" dirty="0"/>
              <a:t>每个过滤器覆盖输入数据的空间较小部分。</a:t>
            </a:r>
            <a:endParaRPr lang="en-US" sz="2100" dirty="0"/>
          </a:p>
          <a:p>
            <a:pPr>
              <a:spcAft>
                <a:spcPts val="600"/>
              </a:spcAft>
            </a:pPr>
            <a:r>
              <a:rPr lang="en-US" sz="2300" dirty="0"/>
              <a:t>Each filter is convolved across dimensions of input data, producing a multidimensional feature map.</a:t>
            </a:r>
            <a:br>
              <a:rPr lang="zh-CN" altLang="en-US" sz="2400" dirty="0"/>
            </a:br>
            <a:r>
              <a:rPr lang="zh-CN" altLang="en-US" dirty="0"/>
              <a:t>每个过滤器在输入数据的各个维度上卷积，从而生成多维特征图。</a:t>
            </a:r>
            <a:endParaRPr lang="en-US" sz="2300" dirty="0"/>
          </a:p>
          <a:p>
            <a:pPr lvl="1">
              <a:spcAft>
                <a:spcPts val="600"/>
              </a:spcAft>
            </a:pPr>
            <a:r>
              <a:rPr lang="en-US" sz="2300" dirty="0"/>
              <a:t>As we convolve the filter, we are computing the dot product between the parameters of the filter and the input.</a:t>
            </a:r>
          </a:p>
          <a:p>
            <a:pPr lvl="1">
              <a:spcAft>
                <a:spcPts val="600"/>
              </a:spcAft>
            </a:pPr>
            <a:r>
              <a:rPr lang="zh-CN" altLang="en-US" sz="2300" dirty="0"/>
              <a:t>在对滤波器进行卷积时，我们正在计算滤波器参数和输入之间的点积。</a:t>
            </a:r>
            <a:endParaRPr lang="en-US" sz="2300" dirty="0"/>
          </a:p>
        </p:txBody>
      </p:sp>
      <p:sp>
        <p:nvSpPr>
          <p:cNvPr id="4" name="Slide Number Placeholder 3"/>
          <p:cNvSpPr>
            <a:spLocks noGrp="1"/>
          </p:cNvSpPr>
          <p:nvPr>
            <p:ph type="sldNum" sz="quarter" idx="12"/>
          </p:nvPr>
        </p:nvSpPr>
        <p:spPr/>
        <p:txBody>
          <a:bodyPr/>
          <a:lstStyle/>
          <a:p>
            <a:fld id="{C3B144FA-A4B6-4BA2-9DD1-C172BBD468E4}" type="slidenum">
              <a:rPr lang="en-US" smtClean="0"/>
              <a:t>15</a:t>
            </a:fld>
            <a:endParaRPr lang="en-US"/>
          </a:p>
        </p:txBody>
      </p:sp>
    </p:spTree>
    <p:extLst>
      <p:ext uri="{BB962C8B-B14F-4D97-AF65-F5344CB8AC3E}">
        <p14:creationId xmlns:p14="http://schemas.microsoft.com/office/powerpoint/2010/main" val="274045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596900"/>
            <a:ext cx="8229600" cy="1066800"/>
          </a:xfrm>
        </p:spPr>
        <p:txBody>
          <a:bodyPr>
            <a:normAutofit/>
          </a:bodyPr>
          <a:lstStyle/>
          <a:p>
            <a:r>
              <a:rPr lang="en-US" b="1" dirty="0">
                <a:solidFill>
                  <a:srgbClr val="0000FF"/>
                </a:solidFill>
                <a:latin typeface="Arial" charset="0"/>
                <a:ea typeface="Arial" charset="0"/>
                <a:cs typeface="Arial" charset="0"/>
              </a:rPr>
              <a:t>Convolutional Layer </a:t>
            </a:r>
            <a:r>
              <a:rPr lang="zh-CN" altLang="en-US" b="1" dirty="0">
                <a:solidFill>
                  <a:srgbClr val="0000FF"/>
                </a:solidFill>
                <a:latin typeface="Arial" charset="0"/>
                <a:ea typeface="Arial" charset="0"/>
                <a:cs typeface="Arial" charset="0"/>
              </a:rPr>
              <a:t>卷积层</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241300" y="1689100"/>
            <a:ext cx="8686800" cy="4876800"/>
          </a:xfrm>
        </p:spPr>
        <p:txBody>
          <a:bodyPr>
            <a:noAutofit/>
          </a:bodyPr>
          <a:lstStyle/>
          <a:p>
            <a:pPr>
              <a:spcAft>
                <a:spcPts val="600"/>
              </a:spcAft>
            </a:pPr>
            <a:r>
              <a:rPr lang="en-US" sz="2300" dirty="0"/>
              <a:t>Intuition: network will learn filters that activate when they see some specific type of feature at some spatial position in input.</a:t>
            </a:r>
            <a:br>
              <a:rPr lang="zh-CN" altLang="en-US" sz="2400" dirty="0"/>
            </a:br>
            <a:r>
              <a:rPr lang="zh-CN" altLang="en-US" dirty="0"/>
              <a:t>直觉：网络将学习过滤器，当他们在输入中的某些空间位置看到某种特定类型的要素时激活。</a:t>
            </a:r>
            <a:endParaRPr lang="en-US" sz="2300" dirty="0"/>
          </a:p>
          <a:p>
            <a:pPr>
              <a:spcAft>
                <a:spcPts val="600"/>
              </a:spcAft>
            </a:pPr>
            <a:r>
              <a:rPr lang="en-US" sz="2300" dirty="0"/>
              <a:t>The key architectural characteristics is local connectivity and shared weights.</a:t>
            </a:r>
            <a:endParaRPr lang="zh-CN" altLang="en-US" sz="2300" dirty="0"/>
          </a:p>
          <a:p>
            <a:pPr>
              <a:spcAft>
                <a:spcPts val="600"/>
              </a:spcAft>
            </a:pPr>
            <a:r>
              <a:rPr lang="zh-CN" altLang="en-US" sz="2300" dirty="0"/>
              <a:t>关键的体系结构特征是本地连接性和共享权重。</a:t>
            </a:r>
            <a:endParaRPr lang="en-US" sz="2300" dirty="0"/>
          </a:p>
        </p:txBody>
      </p:sp>
      <p:sp>
        <p:nvSpPr>
          <p:cNvPr id="4" name="Slide Number Placeholder 3"/>
          <p:cNvSpPr>
            <a:spLocks noGrp="1"/>
          </p:cNvSpPr>
          <p:nvPr>
            <p:ph type="sldNum" sz="quarter" idx="12"/>
          </p:nvPr>
        </p:nvSpPr>
        <p:spPr/>
        <p:txBody>
          <a:bodyPr/>
          <a:lstStyle/>
          <a:p>
            <a:fld id="{C3B144FA-A4B6-4BA2-9DD1-C172BBD468E4}" type="slidenum">
              <a:rPr lang="en-US" smtClean="0"/>
              <a:t>16</a:t>
            </a:fld>
            <a:endParaRPr lang="en-US"/>
          </a:p>
        </p:txBody>
      </p:sp>
    </p:spTree>
    <p:extLst>
      <p:ext uri="{BB962C8B-B14F-4D97-AF65-F5344CB8AC3E}">
        <p14:creationId xmlns:p14="http://schemas.microsoft.com/office/powerpoint/2010/main" val="315903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609600"/>
            <a:ext cx="8229600" cy="1066800"/>
          </a:xfrm>
        </p:spPr>
        <p:txBody>
          <a:bodyPr>
            <a:normAutofit/>
          </a:bodyPr>
          <a:lstStyle/>
          <a:p>
            <a:r>
              <a:rPr lang="en-US" b="1">
                <a:solidFill>
                  <a:srgbClr val="0000FF"/>
                </a:solidFill>
                <a:latin typeface="Arial" charset="0"/>
                <a:ea typeface="Arial" charset="0"/>
                <a:cs typeface="Arial" charset="0"/>
              </a:rPr>
              <a:t>Local </a:t>
            </a:r>
            <a:r>
              <a:rPr lang="en-US" b="1" dirty="0">
                <a:solidFill>
                  <a:srgbClr val="0000FF"/>
                </a:solidFill>
                <a:latin typeface="Arial" charset="0"/>
                <a:ea typeface="Arial" charset="0"/>
                <a:cs typeface="Arial" charset="0"/>
              </a:rPr>
              <a:t>Connectivity</a:t>
            </a:r>
          </a:p>
        </p:txBody>
      </p:sp>
      <p:sp>
        <p:nvSpPr>
          <p:cNvPr id="3" name="Content Placeholder 2"/>
          <p:cNvSpPr>
            <a:spLocks noGrp="1"/>
          </p:cNvSpPr>
          <p:nvPr>
            <p:ph idx="1"/>
          </p:nvPr>
        </p:nvSpPr>
        <p:spPr>
          <a:xfrm>
            <a:off x="273986" y="1676400"/>
            <a:ext cx="5422899" cy="4978400"/>
          </a:xfrm>
        </p:spPr>
        <p:txBody>
          <a:bodyPr>
            <a:noAutofit/>
          </a:bodyPr>
          <a:lstStyle/>
          <a:p>
            <a:pPr marL="214313" indent="-214313"/>
            <a:r>
              <a:rPr lang="en-US" sz="2400" dirty="0"/>
              <a:t>Neurons in layer </a:t>
            </a:r>
            <a:r>
              <a:rPr lang="en-US" sz="2400" b="1" dirty="0"/>
              <a:t>m</a:t>
            </a:r>
            <a:r>
              <a:rPr lang="en-US" sz="2400" dirty="0"/>
              <a:t> are only connected to 3 adjacent neurons in the </a:t>
            </a:r>
            <a:r>
              <a:rPr lang="en-US" sz="2400" b="1" dirty="0"/>
              <a:t>m-1</a:t>
            </a:r>
            <a:r>
              <a:rPr lang="en-US" sz="2400" dirty="0"/>
              <a:t> layer.</a:t>
            </a:r>
          </a:p>
          <a:p>
            <a:pPr marL="214313" indent="-214313"/>
            <a:r>
              <a:rPr lang="en-US" sz="2400" dirty="0"/>
              <a:t>Neurons in layer </a:t>
            </a:r>
            <a:r>
              <a:rPr lang="en-US" sz="2400" b="1" dirty="0"/>
              <a:t>m+1</a:t>
            </a:r>
            <a:r>
              <a:rPr lang="en-US" sz="2400" dirty="0"/>
              <a:t> have a similar connectivity with the layer below. </a:t>
            </a:r>
          </a:p>
          <a:p>
            <a:pPr marL="214313" indent="-214313"/>
            <a:r>
              <a:rPr lang="en-US" sz="2400" dirty="0"/>
              <a:t>Each neuron is unresponsive to variations outside of its </a:t>
            </a:r>
            <a:r>
              <a:rPr lang="en-US" sz="2400" i="1" dirty="0"/>
              <a:t>receptive field</a:t>
            </a:r>
            <a:r>
              <a:rPr lang="en-US" sz="2400" dirty="0"/>
              <a:t> with respect to the input. </a:t>
            </a:r>
          </a:p>
          <a:p>
            <a:pPr marL="557213" lvl="1" indent="-214313"/>
            <a:r>
              <a:rPr lang="en-US" sz="2000" dirty="0"/>
              <a:t>Receptive field: small neuron collections which process portions of the input data</a:t>
            </a:r>
          </a:p>
          <a:p>
            <a:pPr marL="214313" indent="-214313"/>
            <a:r>
              <a:rPr lang="en-US" sz="2400" dirty="0"/>
              <a:t>Ensures the learnt feature extractors produce the strongest response to a spatially local input pattern.</a:t>
            </a:r>
          </a:p>
          <a:p>
            <a:endParaRPr lang="en-US" sz="2400" dirty="0"/>
          </a:p>
        </p:txBody>
      </p:sp>
      <p:sp>
        <p:nvSpPr>
          <p:cNvPr id="4" name="Slide Number Placeholder 3"/>
          <p:cNvSpPr>
            <a:spLocks noGrp="1"/>
          </p:cNvSpPr>
          <p:nvPr>
            <p:ph type="sldNum" sz="quarter" idx="12"/>
          </p:nvPr>
        </p:nvSpPr>
        <p:spPr/>
        <p:txBody>
          <a:bodyPr/>
          <a:lstStyle/>
          <a:p>
            <a:fld id="{C3B144FA-A4B6-4BA2-9DD1-C172BBD468E4}" type="slidenum">
              <a:rPr lang="en-US" smtClean="0"/>
              <a:t>17</a:t>
            </a:fld>
            <a:endParaRPr lang="en-US"/>
          </a:p>
        </p:txBody>
      </p:sp>
      <p:pic>
        <p:nvPicPr>
          <p:cNvPr id="5" name="Picture 4"/>
          <p:cNvPicPr>
            <a:picLocks noChangeAspect="1"/>
          </p:cNvPicPr>
          <p:nvPr/>
        </p:nvPicPr>
        <p:blipFill>
          <a:blip r:embed="rId2"/>
          <a:stretch>
            <a:fillRect/>
          </a:stretch>
        </p:blipFill>
        <p:spPr>
          <a:xfrm>
            <a:off x="5696885" y="3200400"/>
            <a:ext cx="3239851" cy="1527735"/>
          </a:xfrm>
          <a:prstGeom prst="rect">
            <a:avLst/>
          </a:prstGeom>
        </p:spPr>
      </p:pic>
    </p:spTree>
    <p:extLst>
      <p:ext uri="{BB962C8B-B14F-4D97-AF65-F5344CB8AC3E}">
        <p14:creationId xmlns:p14="http://schemas.microsoft.com/office/powerpoint/2010/main" val="815742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336" y="884134"/>
            <a:ext cx="8229600" cy="1066800"/>
          </a:xfrm>
        </p:spPr>
        <p:txBody>
          <a:bodyPr>
            <a:normAutofit/>
          </a:bodyPr>
          <a:lstStyle/>
          <a:p>
            <a:r>
              <a:rPr lang="en-US" b="1" dirty="0">
                <a:solidFill>
                  <a:srgbClr val="0000FF"/>
                </a:solidFill>
                <a:latin typeface="Arial" charset="0"/>
                <a:ea typeface="Arial" charset="0"/>
                <a:cs typeface="Arial" charset="0"/>
              </a:rPr>
              <a:t>Shared Weights</a:t>
            </a:r>
          </a:p>
        </p:txBody>
      </p:sp>
      <p:sp>
        <p:nvSpPr>
          <p:cNvPr id="3" name="Content Placeholder 2"/>
          <p:cNvSpPr>
            <a:spLocks noGrp="1"/>
          </p:cNvSpPr>
          <p:nvPr>
            <p:ph idx="1"/>
          </p:nvPr>
        </p:nvSpPr>
        <p:spPr>
          <a:xfrm>
            <a:off x="533400" y="2286000"/>
            <a:ext cx="8280400" cy="5055773"/>
          </a:xfrm>
        </p:spPr>
        <p:txBody>
          <a:bodyPr>
            <a:noAutofit/>
          </a:bodyPr>
          <a:lstStyle/>
          <a:p>
            <a:pPr>
              <a:spcAft>
                <a:spcPts val="600"/>
              </a:spcAft>
            </a:pPr>
            <a:r>
              <a:rPr lang="en-US" sz="2400" dirty="0"/>
              <a:t>3 hidden neurons belong to the same feature map</a:t>
            </a:r>
          </a:p>
          <a:p>
            <a:pPr>
              <a:spcAft>
                <a:spcPts val="600"/>
              </a:spcAft>
            </a:pPr>
            <a:r>
              <a:rPr lang="en-US" sz="2400" dirty="0"/>
              <a:t>Weights of the same color are constrained to be identical. </a:t>
            </a:r>
          </a:p>
          <a:p>
            <a:pPr>
              <a:spcAft>
                <a:spcPts val="600"/>
              </a:spcAft>
            </a:pPr>
            <a:r>
              <a:rPr lang="en-US" sz="2400" dirty="0"/>
              <a:t>Gradient descent can still be used to learn such shared parameters, with a small change to the algorithm. </a:t>
            </a:r>
          </a:p>
          <a:p>
            <a:pPr>
              <a:spcAft>
                <a:spcPts val="600"/>
              </a:spcAft>
            </a:pPr>
            <a:r>
              <a:rPr lang="en-US" sz="2400" dirty="0"/>
              <a:t>The gradient of a shared weight is simply the sum of the gradients of the parameters being shared. </a:t>
            </a:r>
          </a:p>
          <a:p>
            <a:pPr>
              <a:spcAft>
                <a:spcPts val="600"/>
              </a:spcAft>
            </a:pPr>
            <a:r>
              <a:rPr lang="en-US" sz="2400" dirty="0"/>
              <a:t>Replicating neurons in this way allows for features to be detected regardless of their position in the input. </a:t>
            </a:r>
          </a:p>
          <a:p>
            <a:pPr>
              <a:spcAft>
                <a:spcPts val="600"/>
              </a:spcAft>
            </a:pPr>
            <a:r>
              <a:rPr lang="en-US" sz="2400" dirty="0"/>
              <a:t>Weight sharing increases learning efficiency by greatly reducing the number of free parameters being learnt.</a:t>
            </a:r>
          </a:p>
          <a:p>
            <a:pPr>
              <a:spcAft>
                <a:spcPts val="600"/>
              </a:spcAft>
            </a:pPr>
            <a:endParaRPr lang="en-US" sz="2400" dirty="0"/>
          </a:p>
        </p:txBody>
      </p:sp>
      <p:sp>
        <p:nvSpPr>
          <p:cNvPr id="4" name="Slide Number Placeholder 3"/>
          <p:cNvSpPr>
            <a:spLocks noGrp="1"/>
          </p:cNvSpPr>
          <p:nvPr>
            <p:ph type="sldNum" sz="quarter" idx="12"/>
          </p:nvPr>
        </p:nvSpPr>
        <p:spPr/>
        <p:txBody>
          <a:bodyPr/>
          <a:lstStyle/>
          <a:p>
            <a:fld id="{C3B144FA-A4B6-4BA2-9DD1-C172BBD468E4}" type="slidenum">
              <a:rPr lang="en-US" smtClean="0"/>
              <a:t>18</a:t>
            </a:fld>
            <a:endParaRPr lang="en-US"/>
          </a:p>
        </p:txBody>
      </p:sp>
      <p:pic>
        <p:nvPicPr>
          <p:cNvPr id="5" name="Picture 4"/>
          <p:cNvPicPr>
            <a:picLocks noChangeAspect="1"/>
          </p:cNvPicPr>
          <p:nvPr/>
        </p:nvPicPr>
        <p:blipFill>
          <a:blip r:embed="rId2"/>
          <a:stretch>
            <a:fillRect/>
          </a:stretch>
        </p:blipFill>
        <p:spPr>
          <a:xfrm>
            <a:off x="5510864" y="853868"/>
            <a:ext cx="3122841" cy="1127332"/>
          </a:xfrm>
          <a:prstGeom prst="rect">
            <a:avLst/>
          </a:prstGeom>
        </p:spPr>
      </p:pic>
    </p:spTree>
    <p:extLst>
      <p:ext uri="{BB962C8B-B14F-4D97-AF65-F5344CB8AC3E}">
        <p14:creationId xmlns:p14="http://schemas.microsoft.com/office/powerpoint/2010/main" val="1128825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3C3B-2DB9-4160-8A62-39F9E7DAC1C3}"/>
              </a:ext>
            </a:extLst>
          </p:cNvPr>
          <p:cNvSpPr>
            <a:spLocks noGrp="1"/>
          </p:cNvSpPr>
          <p:nvPr>
            <p:ph type="title"/>
          </p:nvPr>
        </p:nvSpPr>
        <p:spPr/>
        <p:txBody>
          <a:bodyPr/>
          <a:lstStyle/>
          <a:p>
            <a:r>
              <a:rPr lang="en-US" b="1" dirty="0">
                <a:solidFill>
                  <a:srgbClr val="0000FF"/>
                </a:solidFill>
                <a:latin typeface="Arial" charset="0"/>
                <a:ea typeface="Arial" charset="0"/>
                <a:cs typeface="Arial" charset="0"/>
              </a:rPr>
              <a:t>Convolutional Layer </a:t>
            </a:r>
            <a:r>
              <a:rPr lang="zh-CN" altLang="en-US" b="1" dirty="0">
                <a:solidFill>
                  <a:srgbClr val="0000FF"/>
                </a:solidFill>
                <a:latin typeface="Arial" charset="0"/>
                <a:ea typeface="Arial" charset="0"/>
                <a:cs typeface="Arial" charset="0"/>
              </a:rPr>
              <a:t>卷积层</a:t>
            </a:r>
            <a:endParaRPr lang="en-US" dirty="0"/>
          </a:p>
        </p:txBody>
      </p:sp>
      <p:pic>
        <p:nvPicPr>
          <p:cNvPr id="4" name="Picture 3">
            <a:extLst>
              <a:ext uri="{FF2B5EF4-FFF2-40B4-BE49-F238E27FC236}">
                <a16:creationId xmlns:a16="http://schemas.microsoft.com/office/drawing/2014/main" id="{FF0D5214-2371-4591-92E6-3D704B1A63F4}"/>
              </a:ext>
            </a:extLst>
          </p:cNvPr>
          <p:cNvPicPr>
            <a:picLocks noChangeAspect="1"/>
          </p:cNvPicPr>
          <p:nvPr/>
        </p:nvPicPr>
        <p:blipFill>
          <a:blip r:embed="rId2"/>
          <a:stretch>
            <a:fillRect/>
          </a:stretch>
        </p:blipFill>
        <p:spPr>
          <a:xfrm>
            <a:off x="3622288" y="2101347"/>
            <a:ext cx="5064512" cy="4621265"/>
          </a:xfrm>
          <a:prstGeom prst="rect">
            <a:avLst/>
          </a:prstGeom>
        </p:spPr>
      </p:pic>
    </p:spTree>
    <p:extLst>
      <p:ext uri="{BB962C8B-B14F-4D97-AF65-F5344CB8AC3E}">
        <p14:creationId xmlns:p14="http://schemas.microsoft.com/office/powerpoint/2010/main" val="2220119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1066800" y="609600"/>
            <a:ext cx="7086600" cy="1143000"/>
          </a:xfrm>
        </p:spPr>
        <p:txBody>
          <a:bodyPr>
            <a:normAutofit/>
          </a:bodyPr>
          <a:lstStyle/>
          <a:p>
            <a:r>
              <a:rPr lang="en-US" altLang="zh-CN" sz="4400" b="1" dirty="0">
                <a:solidFill>
                  <a:srgbClr val="0000FF"/>
                </a:solidFill>
                <a:latin typeface="Arial" charset="0"/>
                <a:ea typeface="Arial" charset="0"/>
                <a:cs typeface="Arial" charset="0"/>
              </a:rPr>
              <a:t>Coverage</a:t>
            </a:r>
          </a:p>
        </p:txBody>
      </p:sp>
      <p:sp>
        <p:nvSpPr>
          <p:cNvPr id="9218" name="Rectangle 3"/>
          <p:cNvSpPr>
            <a:spLocks noGrp="1" noChangeArrowheads="1"/>
          </p:cNvSpPr>
          <p:nvPr>
            <p:ph type="body" idx="1"/>
          </p:nvPr>
        </p:nvSpPr>
        <p:spPr>
          <a:xfrm>
            <a:off x="609600" y="990600"/>
            <a:ext cx="8305800" cy="5486400"/>
          </a:xfrm>
        </p:spPr>
        <p:txBody>
          <a:bodyPr>
            <a:normAutofit/>
          </a:bodyPr>
          <a:lstStyle/>
          <a:p>
            <a:pPr>
              <a:lnSpc>
                <a:spcPct val="150000"/>
              </a:lnSpc>
            </a:pPr>
            <a:endParaRPr lang="zh-CN" altLang="en-US" sz="4000" dirty="0">
              <a:ea typeface="宋体" charset="-122"/>
            </a:endParaRPr>
          </a:p>
          <a:p>
            <a:pPr>
              <a:lnSpc>
                <a:spcPct val="150000"/>
              </a:lnSpc>
            </a:pPr>
            <a:r>
              <a:rPr lang="en-US" sz="3200" dirty="0"/>
              <a:t>concept of CNN </a:t>
            </a:r>
          </a:p>
          <a:p>
            <a:pPr>
              <a:lnSpc>
                <a:spcPct val="150000"/>
              </a:lnSpc>
            </a:pPr>
            <a:r>
              <a:rPr lang="en-US" sz="3200" dirty="0"/>
              <a:t>convolution operation</a:t>
            </a:r>
          </a:p>
          <a:p>
            <a:pPr>
              <a:lnSpc>
                <a:spcPct val="150000"/>
              </a:lnSpc>
            </a:pPr>
            <a:r>
              <a:rPr lang="en-US" sz="3200" dirty="0"/>
              <a:t>Pooling</a:t>
            </a:r>
          </a:p>
          <a:p>
            <a:pPr>
              <a:lnSpc>
                <a:spcPct val="150000"/>
              </a:lnSpc>
            </a:pPr>
            <a:r>
              <a:rPr lang="en-US" sz="3200" dirty="0"/>
              <a:t>Full connection</a:t>
            </a:r>
          </a:p>
          <a:p>
            <a:pPr>
              <a:lnSpc>
                <a:spcPct val="150000"/>
              </a:lnSpc>
            </a:pPr>
            <a:r>
              <a:rPr lang="en-US" sz="3200" dirty="0"/>
              <a:t>Summary</a:t>
            </a:r>
            <a:endParaRPr lang="en-US" altLang="zh-CN" sz="3200" dirty="0">
              <a:ea typeface="宋体" charset="-122"/>
            </a:endParaRPr>
          </a:p>
        </p:txBody>
      </p:sp>
    </p:spTree>
    <p:extLst>
      <p:ext uri="{BB962C8B-B14F-4D97-AF65-F5344CB8AC3E}">
        <p14:creationId xmlns:p14="http://schemas.microsoft.com/office/powerpoint/2010/main" val="489645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3C3B-2DB9-4160-8A62-39F9E7DAC1C3}"/>
              </a:ext>
            </a:extLst>
          </p:cNvPr>
          <p:cNvSpPr>
            <a:spLocks noGrp="1"/>
          </p:cNvSpPr>
          <p:nvPr>
            <p:ph type="title"/>
          </p:nvPr>
        </p:nvSpPr>
        <p:spPr/>
        <p:txBody>
          <a:bodyPr/>
          <a:lstStyle/>
          <a:p>
            <a:r>
              <a:rPr lang="en-US" b="1" dirty="0">
                <a:solidFill>
                  <a:srgbClr val="0000FF"/>
                </a:solidFill>
                <a:latin typeface="Arial" charset="0"/>
                <a:ea typeface="Arial" charset="0"/>
                <a:cs typeface="Arial" charset="0"/>
              </a:rPr>
              <a:t>Convolutional Layer </a:t>
            </a:r>
            <a:r>
              <a:rPr lang="zh-CN" altLang="en-US" b="1" dirty="0">
                <a:solidFill>
                  <a:srgbClr val="0000FF"/>
                </a:solidFill>
                <a:latin typeface="Arial" charset="0"/>
                <a:ea typeface="Arial" charset="0"/>
                <a:cs typeface="Arial" charset="0"/>
              </a:rPr>
              <a:t>卷积层</a:t>
            </a:r>
            <a:endParaRPr lang="en-US" dirty="0"/>
          </a:p>
        </p:txBody>
      </p:sp>
      <p:pic>
        <p:nvPicPr>
          <p:cNvPr id="3" name="Picture 2">
            <a:extLst>
              <a:ext uri="{FF2B5EF4-FFF2-40B4-BE49-F238E27FC236}">
                <a16:creationId xmlns:a16="http://schemas.microsoft.com/office/drawing/2014/main" id="{D3F59AEB-6CAE-4B5D-8502-274059C77134}"/>
              </a:ext>
            </a:extLst>
          </p:cNvPr>
          <p:cNvPicPr>
            <a:picLocks noChangeAspect="1"/>
          </p:cNvPicPr>
          <p:nvPr/>
        </p:nvPicPr>
        <p:blipFill>
          <a:blip r:embed="rId2"/>
          <a:stretch>
            <a:fillRect/>
          </a:stretch>
        </p:blipFill>
        <p:spPr>
          <a:xfrm>
            <a:off x="4738105" y="2133600"/>
            <a:ext cx="4422622" cy="4362450"/>
          </a:xfrm>
          <a:prstGeom prst="rect">
            <a:avLst/>
          </a:prstGeom>
        </p:spPr>
      </p:pic>
      <p:sp>
        <p:nvSpPr>
          <p:cNvPr id="7" name="Rectangle 6">
            <a:extLst>
              <a:ext uri="{FF2B5EF4-FFF2-40B4-BE49-F238E27FC236}">
                <a16:creationId xmlns:a16="http://schemas.microsoft.com/office/drawing/2014/main" id="{101FF7A7-9042-47DF-A66F-2516D688A77F}"/>
              </a:ext>
            </a:extLst>
          </p:cNvPr>
          <p:cNvSpPr/>
          <p:nvPr/>
        </p:nvSpPr>
        <p:spPr>
          <a:xfrm>
            <a:off x="341390" y="2738735"/>
            <a:ext cx="4611610" cy="923330"/>
          </a:xfrm>
          <a:prstGeom prst="rect">
            <a:avLst/>
          </a:prstGeom>
        </p:spPr>
        <p:txBody>
          <a:bodyPr wrap="square">
            <a:spAutoFit/>
          </a:bodyPr>
          <a:lstStyle/>
          <a:p>
            <a:r>
              <a:rPr lang="en-US" dirty="0" err="1"/>
              <a:t>如果我们只知道局部的图片，以及局部的相对位置，只要我们能将他们正确组合起来，我们也可以对物体进行识别</a:t>
            </a:r>
            <a:endParaRPr lang="en-US" dirty="0"/>
          </a:p>
        </p:txBody>
      </p:sp>
    </p:spTree>
    <p:extLst>
      <p:ext uri="{BB962C8B-B14F-4D97-AF65-F5344CB8AC3E}">
        <p14:creationId xmlns:p14="http://schemas.microsoft.com/office/powerpoint/2010/main" val="3354105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2C0C-D779-4516-901E-ED73157A92BE}"/>
              </a:ext>
            </a:extLst>
          </p:cNvPr>
          <p:cNvSpPr>
            <a:spLocks noGrp="1"/>
          </p:cNvSpPr>
          <p:nvPr>
            <p:ph type="title"/>
          </p:nvPr>
        </p:nvSpPr>
        <p:spPr/>
        <p:txBody>
          <a:bodyPr/>
          <a:lstStyle/>
          <a:p>
            <a:r>
              <a:rPr lang="en-US" altLang="zh-CN" dirty="0">
                <a:solidFill>
                  <a:srgbClr val="0000FF"/>
                </a:solidFill>
              </a:rPr>
              <a:t>Review for MINST</a:t>
            </a:r>
            <a:endParaRPr lang="en-US" dirty="0">
              <a:solidFill>
                <a:srgbClr val="0000FF"/>
              </a:solidFill>
            </a:endParaRPr>
          </a:p>
        </p:txBody>
      </p:sp>
      <p:pic>
        <p:nvPicPr>
          <p:cNvPr id="5" name="Content Placeholder 4">
            <a:extLst>
              <a:ext uri="{FF2B5EF4-FFF2-40B4-BE49-F238E27FC236}">
                <a16:creationId xmlns:a16="http://schemas.microsoft.com/office/drawing/2014/main" id="{DF244E40-7A42-44CE-9149-7854FD27F1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2209800"/>
            <a:ext cx="4331805" cy="4324350"/>
          </a:xfrm>
        </p:spPr>
      </p:pic>
    </p:spTree>
    <p:extLst>
      <p:ext uri="{BB962C8B-B14F-4D97-AF65-F5344CB8AC3E}">
        <p14:creationId xmlns:p14="http://schemas.microsoft.com/office/powerpoint/2010/main" val="293123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3E2A-3AC5-4552-8691-00BE1BE38090}"/>
              </a:ext>
            </a:extLst>
          </p:cNvPr>
          <p:cNvSpPr>
            <a:spLocks noGrp="1"/>
          </p:cNvSpPr>
          <p:nvPr>
            <p:ph type="title"/>
          </p:nvPr>
        </p:nvSpPr>
        <p:spPr/>
        <p:txBody>
          <a:bodyPr/>
          <a:lstStyle/>
          <a:p>
            <a:r>
              <a:rPr lang="en-US" dirty="0">
                <a:solidFill>
                  <a:srgbClr val="0000FF"/>
                </a:solidFill>
              </a:rPr>
              <a:t>From MNIST</a:t>
            </a:r>
          </a:p>
        </p:txBody>
      </p:sp>
      <p:sp>
        <p:nvSpPr>
          <p:cNvPr id="5" name="TextBox 4">
            <a:extLst>
              <a:ext uri="{FF2B5EF4-FFF2-40B4-BE49-F238E27FC236}">
                <a16:creationId xmlns:a16="http://schemas.microsoft.com/office/drawing/2014/main" id="{D3ABB63B-B21C-48BB-BB8A-0DC4A56DBA92}"/>
              </a:ext>
            </a:extLst>
          </p:cNvPr>
          <p:cNvSpPr txBox="1"/>
          <p:nvPr/>
        </p:nvSpPr>
        <p:spPr>
          <a:xfrm>
            <a:off x="5336214" y="2209800"/>
            <a:ext cx="3776996" cy="923330"/>
          </a:xfrm>
          <a:prstGeom prst="rect">
            <a:avLst/>
          </a:prstGeom>
          <a:noFill/>
        </p:spPr>
        <p:txBody>
          <a:bodyPr wrap="none" rtlCol="0">
            <a:spAutoFit/>
          </a:bodyPr>
          <a:lstStyle/>
          <a:p>
            <a:r>
              <a:rPr lang="en-US" dirty="0"/>
              <a:t>Picture size: 28 *28 pixels</a:t>
            </a:r>
          </a:p>
          <a:p>
            <a:r>
              <a:rPr lang="en-US" dirty="0"/>
              <a:t>Color channel: 1 (white-grey-black)</a:t>
            </a:r>
          </a:p>
          <a:p>
            <a:r>
              <a:rPr lang="en-US" altLang="zh-CN" dirty="0"/>
              <a:t>Matrix 28</a:t>
            </a:r>
            <a:r>
              <a:rPr lang="zh-CN" altLang="en-US" dirty="0"/>
              <a:t>*</a:t>
            </a:r>
            <a:r>
              <a:rPr lang="en-US" altLang="zh-CN" dirty="0"/>
              <a:t>28</a:t>
            </a:r>
            <a:r>
              <a:rPr lang="zh-CN" altLang="en-US" dirty="0"/>
              <a:t>*</a:t>
            </a:r>
            <a:r>
              <a:rPr lang="en-US" altLang="zh-CN" dirty="0"/>
              <a:t>1</a:t>
            </a:r>
            <a:endParaRPr lang="en-US" dirty="0"/>
          </a:p>
        </p:txBody>
      </p:sp>
      <p:pic>
        <p:nvPicPr>
          <p:cNvPr id="9" name="Content Placeholder 8">
            <a:extLst>
              <a:ext uri="{FF2B5EF4-FFF2-40B4-BE49-F238E27FC236}">
                <a16:creationId xmlns:a16="http://schemas.microsoft.com/office/drawing/2014/main" id="{F3E1B45F-B25B-4D46-AF01-BF40C4808389}"/>
              </a:ext>
            </a:extLst>
          </p:cNvPr>
          <p:cNvPicPr>
            <a:picLocks noGrp="1" noChangeAspect="1"/>
          </p:cNvPicPr>
          <p:nvPr>
            <p:ph idx="1"/>
          </p:nvPr>
        </p:nvPicPr>
        <p:blipFill>
          <a:blip r:embed="rId2"/>
          <a:stretch>
            <a:fillRect/>
          </a:stretch>
        </p:blipFill>
        <p:spPr>
          <a:xfrm>
            <a:off x="5562600" y="3247430"/>
            <a:ext cx="3324225" cy="3295650"/>
          </a:xfrm>
          <a:prstGeom prst="rect">
            <a:avLst/>
          </a:prstGeom>
        </p:spPr>
      </p:pic>
      <p:sp>
        <p:nvSpPr>
          <p:cNvPr id="10" name="Rectangle 9">
            <a:extLst>
              <a:ext uri="{FF2B5EF4-FFF2-40B4-BE49-F238E27FC236}">
                <a16:creationId xmlns:a16="http://schemas.microsoft.com/office/drawing/2014/main" id="{544B8552-1BD3-4844-817E-CAB4EF09F045}"/>
              </a:ext>
            </a:extLst>
          </p:cNvPr>
          <p:cNvSpPr/>
          <p:nvPr/>
        </p:nvSpPr>
        <p:spPr>
          <a:xfrm>
            <a:off x="5562600" y="3247430"/>
            <a:ext cx="838200" cy="791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D279AB-B555-4570-A7BA-5C4E86034AFD}"/>
              </a:ext>
            </a:extLst>
          </p:cNvPr>
          <p:cNvSpPr txBox="1"/>
          <p:nvPr/>
        </p:nvSpPr>
        <p:spPr>
          <a:xfrm>
            <a:off x="1066800" y="2967335"/>
            <a:ext cx="3323346" cy="1200329"/>
          </a:xfrm>
          <a:prstGeom prst="rect">
            <a:avLst/>
          </a:prstGeom>
          <a:noFill/>
        </p:spPr>
        <p:txBody>
          <a:bodyPr wrap="none" rtlCol="0">
            <a:spAutoFit/>
          </a:bodyPr>
          <a:lstStyle/>
          <a:p>
            <a:r>
              <a:rPr lang="zh-CN" altLang="en-US" dirty="0"/>
              <a:t>红色区域</a:t>
            </a:r>
            <a:endParaRPr lang="en-US" dirty="0"/>
          </a:p>
          <a:p>
            <a:r>
              <a:rPr lang="en-US" dirty="0"/>
              <a:t>4*4 </a:t>
            </a:r>
            <a:r>
              <a:rPr lang="zh-CN" altLang="en-US" dirty="0"/>
              <a:t>像素</a:t>
            </a:r>
            <a:endParaRPr lang="en-US" altLang="zh-CN" dirty="0"/>
          </a:p>
          <a:p>
            <a:r>
              <a:rPr lang="zh-CN" altLang="en-US" dirty="0"/>
              <a:t>每次平移</a:t>
            </a:r>
            <a:r>
              <a:rPr lang="en-US" altLang="zh-CN" dirty="0"/>
              <a:t>1</a:t>
            </a:r>
            <a:r>
              <a:rPr lang="zh-CN" altLang="en-US" dirty="0"/>
              <a:t>像素</a:t>
            </a:r>
            <a:endParaRPr lang="en-US" altLang="zh-CN" dirty="0"/>
          </a:p>
          <a:p>
            <a:r>
              <a:rPr lang="zh-CN" altLang="en-US" dirty="0"/>
              <a:t>多少次个</a:t>
            </a:r>
            <a:r>
              <a:rPr lang="en-US" altLang="zh-CN" dirty="0"/>
              <a:t>4</a:t>
            </a:r>
            <a:r>
              <a:rPr lang="zh-CN" altLang="en-US" dirty="0"/>
              <a:t>*</a:t>
            </a:r>
            <a:r>
              <a:rPr lang="en-US" altLang="zh-CN" dirty="0"/>
              <a:t>4</a:t>
            </a:r>
            <a:r>
              <a:rPr lang="zh-CN" altLang="en-US" dirty="0"/>
              <a:t>能覆盖所有像素？</a:t>
            </a:r>
            <a:endParaRPr lang="en-US" dirty="0"/>
          </a:p>
        </p:txBody>
      </p:sp>
      <p:cxnSp>
        <p:nvCxnSpPr>
          <p:cNvPr id="13" name="Straight Arrow Connector 12">
            <a:extLst>
              <a:ext uri="{FF2B5EF4-FFF2-40B4-BE49-F238E27FC236}">
                <a16:creationId xmlns:a16="http://schemas.microsoft.com/office/drawing/2014/main" id="{63B1A0A0-6F81-4402-A719-CB3FA8215986}"/>
              </a:ext>
            </a:extLst>
          </p:cNvPr>
          <p:cNvCxnSpPr/>
          <p:nvPr/>
        </p:nvCxnSpPr>
        <p:spPr>
          <a:xfrm>
            <a:off x="5981700" y="3133130"/>
            <a:ext cx="11049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6BEACA-A913-4096-9EB3-0BFE0AB88AD6}"/>
              </a:ext>
            </a:extLst>
          </p:cNvPr>
          <p:cNvCxnSpPr/>
          <p:nvPr/>
        </p:nvCxnSpPr>
        <p:spPr>
          <a:xfrm>
            <a:off x="5336214" y="3429000"/>
            <a:ext cx="0" cy="1143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CE79B3D-A5E6-4E68-81E1-3378F8B208A6}"/>
              </a:ext>
            </a:extLst>
          </p:cNvPr>
          <p:cNvSpPr txBox="1"/>
          <p:nvPr/>
        </p:nvSpPr>
        <p:spPr>
          <a:xfrm>
            <a:off x="1428885" y="4387334"/>
            <a:ext cx="2214068" cy="369332"/>
          </a:xfrm>
          <a:prstGeom prst="rect">
            <a:avLst/>
          </a:prstGeom>
          <a:noFill/>
        </p:spPr>
        <p:txBody>
          <a:bodyPr wrap="none" rtlCol="0">
            <a:spAutoFit/>
          </a:bodyPr>
          <a:lstStyle/>
          <a:p>
            <a:r>
              <a:rPr lang="en-US" altLang="zh-CN" dirty="0"/>
              <a:t>(28-4+1) * (28-4+1)</a:t>
            </a:r>
            <a:endParaRPr lang="en-US" dirty="0"/>
          </a:p>
        </p:txBody>
      </p:sp>
    </p:spTree>
    <p:extLst>
      <p:ext uri="{BB962C8B-B14F-4D97-AF65-F5344CB8AC3E}">
        <p14:creationId xmlns:p14="http://schemas.microsoft.com/office/powerpoint/2010/main" val="24426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71689"/>
            <a:ext cx="8229600" cy="1066800"/>
          </a:xfrm>
        </p:spPr>
        <p:txBody>
          <a:bodyPr>
            <a:normAutofit/>
          </a:bodyPr>
          <a:lstStyle/>
          <a:p>
            <a:r>
              <a:rPr lang="en-US" b="1" dirty="0">
                <a:solidFill>
                  <a:srgbClr val="0000FF"/>
                </a:solidFill>
                <a:latin typeface="Arial" charset="0"/>
                <a:ea typeface="Arial" charset="0"/>
                <a:cs typeface="Arial" charset="0"/>
              </a:rPr>
              <a:t>Camera Filters</a:t>
            </a:r>
          </a:p>
        </p:txBody>
      </p:sp>
      <p:sp>
        <p:nvSpPr>
          <p:cNvPr id="4" name="Slide Number Placeholder 3"/>
          <p:cNvSpPr>
            <a:spLocks noGrp="1"/>
          </p:cNvSpPr>
          <p:nvPr>
            <p:ph type="sldNum" sz="quarter" idx="12"/>
          </p:nvPr>
        </p:nvSpPr>
        <p:spPr/>
        <p:txBody>
          <a:bodyPr/>
          <a:lstStyle/>
          <a:p>
            <a:fld id="{C3B144FA-A4B6-4BA2-9DD1-C172BBD468E4}" type="slidenum">
              <a:rPr lang="en-US" smtClean="0"/>
              <a:t>23</a:t>
            </a:fld>
            <a:endParaRPr lang="en-US"/>
          </a:p>
        </p:txBody>
      </p:sp>
      <p:pic>
        <p:nvPicPr>
          <p:cNvPr id="6" name="Picture 5"/>
          <p:cNvPicPr>
            <a:picLocks noChangeAspect="1"/>
          </p:cNvPicPr>
          <p:nvPr/>
        </p:nvPicPr>
        <p:blipFill>
          <a:blip r:embed="rId2"/>
          <a:stretch>
            <a:fillRect/>
          </a:stretch>
        </p:blipFill>
        <p:spPr>
          <a:xfrm>
            <a:off x="688549" y="1409700"/>
            <a:ext cx="2857500" cy="2857500"/>
          </a:xfrm>
          <a:prstGeom prst="rect">
            <a:avLst/>
          </a:prstGeom>
        </p:spPr>
      </p:pic>
      <p:pic>
        <p:nvPicPr>
          <p:cNvPr id="7" name="Picture 6"/>
          <p:cNvPicPr>
            <a:picLocks noChangeAspect="1"/>
          </p:cNvPicPr>
          <p:nvPr/>
        </p:nvPicPr>
        <p:blipFill>
          <a:blip r:embed="rId3"/>
          <a:stretch>
            <a:fillRect/>
          </a:stretch>
        </p:blipFill>
        <p:spPr>
          <a:xfrm>
            <a:off x="4050814" y="4267200"/>
            <a:ext cx="4898622" cy="2449311"/>
          </a:xfrm>
          <a:prstGeom prst="rect">
            <a:avLst/>
          </a:prstGeom>
        </p:spPr>
      </p:pic>
      <p:pic>
        <p:nvPicPr>
          <p:cNvPr id="8" name="Picture 7"/>
          <p:cNvPicPr>
            <a:picLocks noChangeAspect="1"/>
          </p:cNvPicPr>
          <p:nvPr/>
        </p:nvPicPr>
        <p:blipFill>
          <a:blip r:embed="rId4"/>
          <a:stretch>
            <a:fillRect/>
          </a:stretch>
        </p:blipFill>
        <p:spPr>
          <a:xfrm>
            <a:off x="4069498" y="838200"/>
            <a:ext cx="4867238" cy="3232150"/>
          </a:xfrm>
          <a:prstGeom prst="rect">
            <a:avLst/>
          </a:prstGeom>
        </p:spPr>
      </p:pic>
      <p:pic>
        <p:nvPicPr>
          <p:cNvPr id="9" name="Picture 8"/>
          <p:cNvPicPr>
            <a:picLocks noChangeAspect="1"/>
          </p:cNvPicPr>
          <p:nvPr/>
        </p:nvPicPr>
        <p:blipFill>
          <a:blip r:embed="rId5"/>
          <a:stretch>
            <a:fillRect/>
          </a:stretch>
        </p:blipFill>
        <p:spPr>
          <a:xfrm>
            <a:off x="883248" y="4397990"/>
            <a:ext cx="2468102" cy="2460010"/>
          </a:xfrm>
          <a:prstGeom prst="rect">
            <a:avLst/>
          </a:prstGeom>
        </p:spPr>
      </p:pic>
    </p:spTree>
    <p:extLst>
      <p:ext uri="{BB962C8B-B14F-4D97-AF65-F5344CB8AC3E}">
        <p14:creationId xmlns:p14="http://schemas.microsoft.com/office/powerpoint/2010/main" val="704898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75329" y="0"/>
            <a:ext cx="7074247" cy="7010400"/>
          </a:xfrm>
          <a:prstGeom prst="rect">
            <a:avLst/>
          </a:prstGeom>
        </p:spPr>
      </p:pic>
      <p:sp>
        <p:nvSpPr>
          <p:cNvPr id="2" name="Title 1"/>
          <p:cNvSpPr>
            <a:spLocks noGrp="1"/>
          </p:cNvSpPr>
          <p:nvPr>
            <p:ph type="title"/>
          </p:nvPr>
        </p:nvSpPr>
        <p:spPr>
          <a:xfrm>
            <a:off x="228600" y="4724400"/>
            <a:ext cx="2895600" cy="990600"/>
          </a:xfrm>
        </p:spPr>
        <p:txBody>
          <a:bodyPr>
            <a:normAutofit fontScale="90000"/>
          </a:bodyPr>
          <a:lstStyle/>
          <a:p>
            <a:r>
              <a:rPr lang="en-US" sz="4400" b="1" dirty="0">
                <a:solidFill>
                  <a:srgbClr val="0000FF"/>
                </a:solidFill>
                <a:latin typeface="Calibri"/>
                <a:cs typeface="Calibri"/>
              </a:rPr>
              <a:t>Convolution</a:t>
            </a:r>
            <a:br>
              <a:rPr lang="en-US" sz="4400" b="1" dirty="0">
                <a:solidFill>
                  <a:srgbClr val="0000FF"/>
                </a:solidFill>
                <a:latin typeface="Calibri"/>
                <a:cs typeface="Calibri"/>
              </a:rPr>
            </a:br>
            <a:r>
              <a:rPr lang="zh-CN" altLang="en-US" sz="4400" b="1" dirty="0">
                <a:solidFill>
                  <a:srgbClr val="0000FF"/>
                </a:solidFill>
                <a:latin typeface="Calibri"/>
                <a:cs typeface="Calibri"/>
              </a:rPr>
              <a:t>卷积</a:t>
            </a:r>
            <a:endParaRPr lang="en-US" sz="4400" b="1" dirty="0">
              <a:solidFill>
                <a:srgbClr val="0000FF"/>
              </a:solidFill>
              <a:latin typeface="Calibri"/>
              <a:cs typeface="Calibri"/>
            </a:endParaRPr>
          </a:p>
        </p:txBody>
      </p:sp>
      <p:sp>
        <p:nvSpPr>
          <p:cNvPr id="4" name="TextBox 3">
            <a:extLst>
              <a:ext uri="{FF2B5EF4-FFF2-40B4-BE49-F238E27FC236}">
                <a16:creationId xmlns:a16="http://schemas.microsoft.com/office/drawing/2014/main" id="{EB5E18F8-6A16-448E-A50B-8AA26AF1CD5F}"/>
              </a:ext>
            </a:extLst>
          </p:cNvPr>
          <p:cNvSpPr txBox="1"/>
          <p:nvPr/>
        </p:nvSpPr>
        <p:spPr>
          <a:xfrm>
            <a:off x="5715000" y="143478"/>
            <a:ext cx="2105063" cy="338554"/>
          </a:xfrm>
          <a:prstGeom prst="rect">
            <a:avLst/>
          </a:prstGeom>
          <a:noFill/>
        </p:spPr>
        <p:txBody>
          <a:bodyPr wrap="none" rtlCol="0">
            <a:spAutoFit/>
          </a:bodyPr>
          <a:lstStyle/>
          <a:p>
            <a:r>
              <a:rPr lang="en-US" altLang="zh-CN" sz="1600" dirty="0"/>
              <a:t>Filter/</a:t>
            </a:r>
            <a:r>
              <a:rPr lang="zh-CN" altLang="en-US" sz="1600" dirty="0"/>
              <a:t>过滤器</a:t>
            </a:r>
            <a:r>
              <a:rPr lang="en-US" altLang="zh-CN" sz="1600" dirty="0"/>
              <a:t>/</a:t>
            </a:r>
            <a:r>
              <a:rPr lang="zh-CN" altLang="en-US" sz="1600" dirty="0"/>
              <a:t>滤波器</a:t>
            </a:r>
            <a:endParaRPr lang="en-US" sz="1600" dirty="0"/>
          </a:p>
        </p:txBody>
      </p:sp>
      <p:sp>
        <p:nvSpPr>
          <p:cNvPr id="5" name="TextBox 4">
            <a:extLst>
              <a:ext uri="{FF2B5EF4-FFF2-40B4-BE49-F238E27FC236}">
                <a16:creationId xmlns:a16="http://schemas.microsoft.com/office/drawing/2014/main" id="{13C7008B-8915-42A1-834C-A4D867118A67}"/>
              </a:ext>
            </a:extLst>
          </p:cNvPr>
          <p:cNvSpPr txBox="1"/>
          <p:nvPr/>
        </p:nvSpPr>
        <p:spPr>
          <a:xfrm>
            <a:off x="6400800" y="335578"/>
            <a:ext cx="1676400" cy="369332"/>
          </a:xfrm>
          <a:prstGeom prst="rect">
            <a:avLst/>
          </a:prstGeom>
          <a:noFill/>
        </p:spPr>
        <p:txBody>
          <a:bodyPr wrap="square" rtlCol="0">
            <a:spAutoFit/>
          </a:bodyPr>
          <a:lstStyle/>
          <a:p>
            <a:r>
              <a:rPr lang="zh-CN" altLang="en-US" dirty="0"/>
              <a:t>卷积核</a:t>
            </a:r>
            <a:endParaRPr lang="en-US" dirty="0"/>
          </a:p>
        </p:txBody>
      </p:sp>
      <p:sp>
        <p:nvSpPr>
          <p:cNvPr id="6" name="TextBox 5">
            <a:extLst>
              <a:ext uri="{FF2B5EF4-FFF2-40B4-BE49-F238E27FC236}">
                <a16:creationId xmlns:a16="http://schemas.microsoft.com/office/drawing/2014/main" id="{E72AFC47-B50B-4078-A476-0F8B764FC8B8}"/>
              </a:ext>
            </a:extLst>
          </p:cNvPr>
          <p:cNvSpPr txBox="1"/>
          <p:nvPr/>
        </p:nvSpPr>
        <p:spPr>
          <a:xfrm>
            <a:off x="4395408" y="121993"/>
            <a:ext cx="1319592" cy="369332"/>
          </a:xfrm>
          <a:prstGeom prst="rect">
            <a:avLst/>
          </a:prstGeom>
          <a:noFill/>
        </p:spPr>
        <p:txBody>
          <a:bodyPr wrap="none" rtlCol="0">
            <a:spAutoFit/>
          </a:bodyPr>
          <a:lstStyle/>
          <a:p>
            <a:r>
              <a:rPr lang="en-US" altLang="zh-CN" dirty="0"/>
              <a:t>Stride </a:t>
            </a:r>
            <a:r>
              <a:rPr lang="zh-CN" altLang="en-US" dirty="0"/>
              <a:t>步长</a:t>
            </a:r>
            <a:endParaRPr lang="en-US" dirty="0"/>
          </a:p>
        </p:txBody>
      </p:sp>
    </p:spTree>
    <p:extLst>
      <p:ext uri="{BB962C8B-B14F-4D97-AF65-F5344CB8AC3E}">
        <p14:creationId xmlns:p14="http://schemas.microsoft.com/office/powerpoint/2010/main" val="648242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F05204-B356-4CEE-A89E-873A4A071DFF}"/>
              </a:ext>
            </a:extLst>
          </p:cNvPr>
          <p:cNvPicPr>
            <a:picLocks noChangeAspect="1"/>
          </p:cNvPicPr>
          <p:nvPr/>
        </p:nvPicPr>
        <p:blipFill>
          <a:blip r:embed="rId2"/>
          <a:stretch>
            <a:fillRect/>
          </a:stretch>
        </p:blipFill>
        <p:spPr>
          <a:xfrm>
            <a:off x="3048000" y="1670824"/>
            <a:ext cx="6372225" cy="4924425"/>
          </a:xfrm>
          <a:prstGeom prst="rect">
            <a:avLst/>
          </a:prstGeom>
        </p:spPr>
      </p:pic>
      <p:sp>
        <p:nvSpPr>
          <p:cNvPr id="5" name="Title 1">
            <a:extLst>
              <a:ext uri="{FF2B5EF4-FFF2-40B4-BE49-F238E27FC236}">
                <a16:creationId xmlns:a16="http://schemas.microsoft.com/office/drawing/2014/main" id="{28CDC7CC-5702-433C-9B60-596D1F2CC4FD}"/>
              </a:ext>
            </a:extLst>
          </p:cNvPr>
          <p:cNvSpPr>
            <a:spLocks noGrp="1"/>
          </p:cNvSpPr>
          <p:nvPr>
            <p:ph type="title"/>
          </p:nvPr>
        </p:nvSpPr>
        <p:spPr>
          <a:xfrm>
            <a:off x="457200" y="1143000"/>
            <a:ext cx="8229600" cy="1066800"/>
          </a:xfrm>
        </p:spPr>
        <p:txBody>
          <a:bodyPr/>
          <a:lstStyle/>
          <a:p>
            <a:r>
              <a:rPr lang="en-US" b="1" dirty="0">
                <a:solidFill>
                  <a:srgbClr val="0000FF"/>
                </a:solidFill>
                <a:latin typeface="Arial" charset="0"/>
                <a:ea typeface="Arial" charset="0"/>
                <a:cs typeface="Arial" charset="0"/>
              </a:rPr>
              <a:t>Convolution Example</a:t>
            </a:r>
          </a:p>
        </p:txBody>
      </p:sp>
      <p:pic>
        <p:nvPicPr>
          <p:cNvPr id="7" name="Content Placeholder 6">
            <a:extLst>
              <a:ext uri="{FF2B5EF4-FFF2-40B4-BE49-F238E27FC236}">
                <a16:creationId xmlns:a16="http://schemas.microsoft.com/office/drawing/2014/main" id="{F1BE9661-F1CE-4BBA-A2BE-E16FA27120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2057400"/>
            <a:ext cx="3243262" cy="4324350"/>
          </a:xfrm>
        </p:spPr>
      </p:pic>
    </p:spTree>
    <p:extLst>
      <p:ext uri="{BB962C8B-B14F-4D97-AF65-F5344CB8AC3E}">
        <p14:creationId xmlns:p14="http://schemas.microsoft.com/office/powerpoint/2010/main" val="3154238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685800"/>
            <a:ext cx="8229600" cy="1066800"/>
          </a:xfrm>
        </p:spPr>
        <p:txBody>
          <a:bodyPr/>
          <a:lstStyle/>
          <a:p>
            <a:r>
              <a:rPr lang="en-US" b="1" dirty="0">
                <a:solidFill>
                  <a:srgbClr val="0000FF"/>
                </a:solidFill>
                <a:latin typeface="Arial" charset="0"/>
                <a:ea typeface="Arial" charset="0"/>
                <a:cs typeface="Arial" charset="0"/>
              </a:rPr>
              <a:t>Convolution Example</a:t>
            </a: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26</a:t>
            </a:fld>
            <a:endParaRPr lang="en-US">
              <a:uFillTx/>
            </a:endParaRPr>
          </a:p>
        </p:txBody>
      </p:sp>
      <p:pic>
        <p:nvPicPr>
          <p:cNvPr id="4" name="Picture 3">
            <a:extLst>
              <a:ext uri="{FF2B5EF4-FFF2-40B4-BE49-F238E27FC236}">
                <a16:creationId xmlns:a16="http://schemas.microsoft.com/office/drawing/2014/main" id="{9681AED5-3C16-4CFF-8ED0-E81AE000E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00" y="1600200"/>
            <a:ext cx="5010150" cy="3657600"/>
          </a:xfrm>
          <a:prstGeom prst="rect">
            <a:avLst/>
          </a:prstGeom>
        </p:spPr>
      </p:pic>
      <p:sp>
        <p:nvSpPr>
          <p:cNvPr id="8" name="TextBox 7">
            <a:extLst>
              <a:ext uri="{FF2B5EF4-FFF2-40B4-BE49-F238E27FC236}">
                <a16:creationId xmlns:a16="http://schemas.microsoft.com/office/drawing/2014/main" id="{F7600EE0-C8F7-4C7D-B00E-942C24714F31}"/>
              </a:ext>
            </a:extLst>
          </p:cNvPr>
          <p:cNvSpPr txBox="1"/>
          <p:nvPr/>
        </p:nvSpPr>
        <p:spPr>
          <a:xfrm>
            <a:off x="1066800" y="5410200"/>
            <a:ext cx="4567276" cy="923330"/>
          </a:xfrm>
          <a:prstGeom prst="rect">
            <a:avLst/>
          </a:prstGeom>
          <a:noFill/>
        </p:spPr>
        <p:txBody>
          <a:bodyPr wrap="none" rtlCol="0">
            <a:spAutoFit/>
          </a:bodyPr>
          <a:lstStyle/>
          <a:p>
            <a:r>
              <a:rPr lang="zh-CN" altLang="en-US" dirty="0"/>
              <a:t>输入图像维度？</a:t>
            </a:r>
            <a:endParaRPr lang="en-US" altLang="zh-CN" dirty="0"/>
          </a:p>
          <a:p>
            <a:r>
              <a:rPr lang="en-US" altLang="zh-CN" dirty="0"/>
              <a:t>Kernel/filter/</a:t>
            </a:r>
            <a:r>
              <a:rPr lang="zh-CN" altLang="en-US" dirty="0"/>
              <a:t>卷积核</a:t>
            </a:r>
            <a:r>
              <a:rPr lang="en-US" altLang="zh-CN" dirty="0"/>
              <a:t>/</a:t>
            </a:r>
            <a:r>
              <a:rPr lang="zh-CN" altLang="en-US" dirty="0"/>
              <a:t>过滤器</a:t>
            </a:r>
            <a:r>
              <a:rPr lang="en-US" altLang="zh-CN" dirty="0"/>
              <a:t>/</a:t>
            </a:r>
            <a:r>
              <a:rPr lang="zh-CN" altLang="en-US" dirty="0"/>
              <a:t>滤波器大小？</a:t>
            </a:r>
            <a:endParaRPr lang="en-US" altLang="zh-CN" dirty="0"/>
          </a:p>
          <a:p>
            <a:r>
              <a:rPr lang="zh-CN" altLang="en-US" dirty="0"/>
              <a:t>输出维度？</a:t>
            </a:r>
            <a:endParaRPr lang="en-US" dirty="0"/>
          </a:p>
        </p:txBody>
      </p:sp>
    </p:spTree>
    <p:extLst>
      <p:ext uri="{BB962C8B-B14F-4D97-AF65-F5344CB8AC3E}">
        <p14:creationId xmlns:p14="http://schemas.microsoft.com/office/powerpoint/2010/main" val="820517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3E2A-3AC5-4552-8691-00BE1BE38090}"/>
              </a:ext>
            </a:extLst>
          </p:cNvPr>
          <p:cNvSpPr>
            <a:spLocks noGrp="1"/>
          </p:cNvSpPr>
          <p:nvPr>
            <p:ph type="title"/>
          </p:nvPr>
        </p:nvSpPr>
        <p:spPr/>
        <p:txBody>
          <a:bodyPr/>
          <a:lstStyle/>
          <a:p>
            <a:r>
              <a:rPr lang="en-US" dirty="0">
                <a:solidFill>
                  <a:srgbClr val="0000FF"/>
                </a:solidFill>
              </a:rPr>
              <a:t>Stride </a:t>
            </a:r>
            <a:r>
              <a:rPr lang="zh-CN" altLang="en-US" dirty="0">
                <a:solidFill>
                  <a:srgbClr val="0000FF"/>
                </a:solidFill>
              </a:rPr>
              <a:t>步长</a:t>
            </a:r>
            <a:endParaRPr lang="en-US" dirty="0">
              <a:solidFill>
                <a:srgbClr val="0000FF"/>
              </a:solidFill>
            </a:endParaRPr>
          </a:p>
        </p:txBody>
      </p:sp>
      <p:sp>
        <p:nvSpPr>
          <p:cNvPr id="5" name="TextBox 4">
            <a:extLst>
              <a:ext uri="{FF2B5EF4-FFF2-40B4-BE49-F238E27FC236}">
                <a16:creationId xmlns:a16="http://schemas.microsoft.com/office/drawing/2014/main" id="{D3ABB63B-B21C-48BB-BB8A-0DC4A56DBA92}"/>
              </a:ext>
            </a:extLst>
          </p:cNvPr>
          <p:cNvSpPr txBox="1"/>
          <p:nvPr/>
        </p:nvSpPr>
        <p:spPr>
          <a:xfrm>
            <a:off x="5336214" y="2209800"/>
            <a:ext cx="3776996" cy="923330"/>
          </a:xfrm>
          <a:prstGeom prst="rect">
            <a:avLst/>
          </a:prstGeom>
          <a:noFill/>
        </p:spPr>
        <p:txBody>
          <a:bodyPr wrap="none" rtlCol="0">
            <a:spAutoFit/>
          </a:bodyPr>
          <a:lstStyle/>
          <a:p>
            <a:r>
              <a:rPr lang="en-US" dirty="0"/>
              <a:t>Picture size: 28 *28 pixels</a:t>
            </a:r>
          </a:p>
          <a:p>
            <a:r>
              <a:rPr lang="en-US" dirty="0"/>
              <a:t>Color channel: 1 (white-grey-black)</a:t>
            </a:r>
          </a:p>
          <a:p>
            <a:r>
              <a:rPr lang="en-US" altLang="zh-CN" dirty="0"/>
              <a:t>Matrix 28</a:t>
            </a:r>
            <a:r>
              <a:rPr lang="zh-CN" altLang="en-US" dirty="0"/>
              <a:t>*</a:t>
            </a:r>
            <a:r>
              <a:rPr lang="en-US" altLang="zh-CN" dirty="0"/>
              <a:t>28</a:t>
            </a:r>
            <a:r>
              <a:rPr lang="zh-CN" altLang="en-US" dirty="0"/>
              <a:t>*</a:t>
            </a:r>
            <a:r>
              <a:rPr lang="en-US" altLang="zh-CN" dirty="0"/>
              <a:t>1</a:t>
            </a:r>
            <a:endParaRPr lang="en-US" dirty="0"/>
          </a:p>
        </p:txBody>
      </p:sp>
      <p:pic>
        <p:nvPicPr>
          <p:cNvPr id="9" name="Content Placeholder 8">
            <a:extLst>
              <a:ext uri="{FF2B5EF4-FFF2-40B4-BE49-F238E27FC236}">
                <a16:creationId xmlns:a16="http://schemas.microsoft.com/office/drawing/2014/main" id="{F3E1B45F-B25B-4D46-AF01-BF40C4808389}"/>
              </a:ext>
            </a:extLst>
          </p:cNvPr>
          <p:cNvPicPr>
            <a:picLocks noGrp="1" noChangeAspect="1"/>
          </p:cNvPicPr>
          <p:nvPr>
            <p:ph idx="1"/>
          </p:nvPr>
        </p:nvPicPr>
        <p:blipFill>
          <a:blip r:embed="rId2"/>
          <a:stretch>
            <a:fillRect/>
          </a:stretch>
        </p:blipFill>
        <p:spPr>
          <a:xfrm>
            <a:off x="5562600" y="3247430"/>
            <a:ext cx="3324225" cy="3295650"/>
          </a:xfrm>
          <a:prstGeom prst="rect">
            <a:avLst/>
          </a:prstGeom>
        </p:spPr>
      </p:pic>
      <p:sp>
        <p:nvSpPr>
          <p:cNvPr id="10" name="Rectangle 9">
            <a:extLst>
              <a:ext uri="{FF2B5EF4-FFF2-40B4-BE49-F238E27FC236}">
                <a16:creationId xmlns:a16="http://schemas.microsoft.com/office/drawing/2014/main" id="{544B8552-1BD3-4844-817E-CAB4EF09F045}"/>
              </a:ext>
            </a:extLst>
          </p:cNvPr>
          <p:cNvSpPr/>
          <p:nvPr/>
        </p:nvSpPr>
        <p:spPr>
          <a:xfrm>
            <a:off x="5562600" y="3247430"/>
            <a:ext cx="838200" cy="791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D279AB-B555-4570-A7BA-5C4E86034AFD}"/>
              </a:ext>
            </a:extLst>
          </p:cNvPr>
          <p:cNvSpPr txBox="1"/>
          <p:nvPr/>
        </p:nvSpPr>
        <p:spPr>
          <a:xfrm>
            <a:off x="1066800" y="2967335"/>
            <a:ext cx="3323346" cy="1200329"/>
          </a:xfrm>
          <a:prstGeom prst="rect">
            <a:avLst/>
          </a:prstGeom>
          <a:noFill/>
        </p:spPr>
        <p:txBody>
          <a:bodyPr wrap="none" rtlCol="0">
            <a:spAutoFit/>
          </a:bodyPr>
          <a:lstStyle/>
          <a:p>
            <a:r>
              <a:rPr lang="zh-CN" altLang="en-US" dirty="0"/>
              <a:t>红色区域</a:t>
            </a:r>
            <a:endParaRPr lang="en-US" dirty="0"/>
          </a:p>
          <a:p>
            <a:r>
              <a:rPr lang="en-US" dirty="0"/>
              <a:t>4*4 </a:t>
            </a:r>
            <a:r>
              <a:rPr lang="zh-CN" altLang="en-US" dirty="0"/>
              <a:t>像素</a:t>
            </a:r>
            <a:endParaRPr lang="en-US" altLang="zh-CN" dirty="0"/>
          </a:p>
          <a:p>
            <a:r>
              <a:rPr lang="zh-CN" altLang="en-US" dirty="0"/>
              <a:t>每次平移</a:t>
            </a:r>
            <a:r>
              <a:rPr lang="en-US" altLang="zh-CN" dirty="0">
                <a:solidFill>
                  <a:srgbClr val="FF0000"/>
                </a:solidFill>
              </a:rPr>
              <a:t>2</a:t>
            </a:r>
            <a:r>
              <a:rPr lang="zh-CN" altLang="en-US" dirty="0"/>
              <a:t>像素</a:t>
            </a:r>
            <a:endParaRPr lang="en-US" altLang="zh-CN" dirty="0"/>
          </a:p>
          <a:p>
            <a:r>
              <a:rPr lang="zh-CN" altLang="en-US" dirty="0"/>
              <a:t>多少次个</a:t>
            </a:r>
            <a:r>
              <a:rPr lang="en-US" altLang="zh-CN" dirty="0"/>
              <a:t>4</a:t>
            </a:r>
            <a:r>
              <a:rPr lang="zh-CN" altLang="en-US" dirty="0"/>
              <a:t>*</a:t>
            </a:r>
            <a:r>
              <a:rPr lang="en-US" altLang="zh-CN" dirty="0"/>
              <a:t>4</a:t>
            </a:r>
            <a:r>
              <a:rPr lang="zh-CN" altLang="en-US" dirty="0"/>
              <a:t>能覆盖所有像素？</a:t>
            </a:r>
            <a:endParaRPr lang="en-US" dirty="0"/>
          </a:p>
        </p:txBody>
      </p:sp>
      <p:cxnSp>
        <p:nvCxnSpPr>
          <p:cNvPr id="13" name="Straight Arrow Connector 12">
            <a:extLst>
              <a:ext uri="{FF2B5EF4-FFF2-40B4-BE49-F238E27FC236}">
                <a16:creationId xmlns:a16="http://schemas.microsoft.com/office/drawing/2014/main" id="{63B1A0A0-6F81-4402-A719-CB3FA8215986}"/>
              </a:ext>
            </a:extLst>
          </p:cNvPr>
          <p:cNvCxnSpPr/>
          <p:nvPr/>
        </p:nvCxnSpPr>
        <p:spPr>
          <a:xfrm>
            <a:off x="5981700" y="3133130"/>
            <a:ext cx="11049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6BEACA-A913-4096-9EB3-0BFE0AB88AD6}"/>
              </a:ext>
            </a:extLst>
          </p:cNvPr>
          <p:cNvCxnSpPr/>
          <p:nvPr/>
        </p:nvCxnSpPr>
        <p:spPr>
          <a:xfrm>
            <a:off x="5336214" y="3429000"/>
            <a:ext cx="0" cy="1143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CE79B3D-A5E6-4E68-81E1-3378F8B208A6}"/>
              </a:ext>
            </a:extLst>
          </p:cNvPr>
          <p:cNvSpPr txBox="1"/>
          <p:nvPr/>
        </p:nvSpPr>
        <p:spPr>
          <a:xfrm>
            <a:off x="813525" y="4635500"/>
            <a:ext cx="3829895" cy="461665"/>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((28-4)/2+1) * ((28-4)/2+1)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774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4680-A95C-41AE-9FEE-E64326546267}"/>
              </a:ext>
            </a:extLst>
          </p:cNvPr>
          <p:cNvSpPr>
            <a:spLocks noGrp="1"/>
          </p:cNvSpPr>
          <p:nvPr>
            <p:ph type="title"/>
          </p:nvPr>
        </p:nvSpPr>
        <p:spPr/>
        <p:txBody>
          <a:bodyPr/>
          <a:lstStyle/>
          <a:p>
            <a:r>
              <a:rPr lang="en-US" dirty="0">
                <a:solidFill>
                  <a:srgbClr val="0000FF"/>
                </a:solidFill>
              </a:rPr>
              <a:t>Stride </a:t>
            </a:r>
            <a:r>
              <a:rPr lang="zh-CN" altLang="en-US" dirty="0">
                <a:solidFill>
                  <a:srgbClr val="0000FF"/>
                </a:solidFill>
              </a:rPr>
              <a:t>步长</a:t>
            </a:r>
            <a:endParaRPr lang="en-US" dirty="0"/>
          </a:p>
        </p:txBody>
      </p:sp>
      <p:sp>
        <p:nvSpPr>
          <p:cNvPr id="3" name="Content Placeholder 2">
            <a:extLst>
              <a:ext uri="{FF2B5EF4-FFF2-40B4-BE49-F238E27FC236}">
                <a16:creationId xmlns:a16="http://schemas.microsoft.com/office/drawing/2014/main" id="{923DC667-3A92-409F-953F-9214C0191F09}"/>
              </a:ext>
            </a:extLst>
          </p:cNvPr>
          <p:cNvSpPr>
            <a:spLocks noGrp="1"/>
          </p:cNvSpPr>
          <p:nvPr>
            <p:ph idx="1"/>
          </p:nvPr>
        </p:nvSpPr>
        <p:spPr>
          <a:xfrm>
            <a:off x="5657851" y="2209800"/>
            <a:ext cx="3048000" cy="4429506"/>
          </a:xfrm>
        </p:spPr>
        <p:txBody>
          <a:bodyPr>
            <a:normAutofit/>
          </a:bodyPr>
          <a:lstStyle/>
          <a:p>
            <a:r>
              <a:rPr lang="en-US" altLang="zh-CN" sz="1800" dirty="0"/>
              <a:t>(Receptive Field)</a:t>
            </a:r>
            <a:r>
              <a:rPr lang="zh-CN" altLang="en-US" sz="1800" dirty="0"/>
              <a:t>感受野移动了两个单元，输出内容同样也会减小。注意，如果试图把我们的步幅设置成 </a:t>
            </a:r>
            <a:r>
              <a:rPr lang="en-US" altLang="zh-CN" sz="1800" dirty="0"/>
              <a:t>3</a:t>
            </a:r>
            <a:r>
              <a:rPr lang="zh-CN" altLang="en-US" sz="1800" dirty="0"/>
              <a:t>，那我们就会难以调节间距并确保感受野与输入图像匹配。正常情况下，如果想让接受域重叠得更少并且想要更小的空间维度（</a:t>
            </a:r>
            <a:r>
              <a:rPr lang="en-US" altLang="zh-CN" sz="1800" dirty="0"/>
              <a:t>spatial dimensions</a:t>
            </a:r>
            <a:r>
              <a:rPr lang="zh-CN" altLang="en-US" sz="1800" dirty="0"/>
              <a:t>）时，一般会增加步幅</a:t>
            </a:r>
            <a:endParaRPr lang="en-US" sz="1800" dirty="0"/>
          </a:p>
        </p:txBody>
      </p:sp>
      <p:pic>
        <p:nvPicPr>
          <p:cNvPr id="4" name="Picture 3">
            <a:extLst>
              <a:ext uri="{FF2B5EF4-FFF2-40B4-BE49-F238E27FC236}">
                <a16:creationId xmlns:a16="http://schemas.microsoft.com/office/drawing/2014/main" id="{E9C33D75-7BF3-4FD4-BEF7-FEC3F009873C}"/>
              </a:ext>
            </a:extLst>
          </p:cNvPr>
          <p:cNvPicPr>
            <a:picLocks noChangeAspect="1"/>
          </p:cNvPicPr>
          <p:nvPr/>
        </p:nvPicPr>
        <p:blipFill>
          <a:blip r:embed="rId2"/>
          <a:stretch>
            <a:fillRect/>
          </a:stretch>
        </p:blipFill>
        <p:spPr>
          <a:xfrm>
            <a:off x="457200" y="1983105"/>
            <a:ext cx="5495925" cy="2428875"/>
          </a:xfrm>
          <a:prstGeom prst="rect">
            <a:avLst/>
          </a:prstGeom>
        </p:spPr>
      </p:pic>
      <p:pic>
        <p:nvPicPr>
          <p:cNvPr id="5" name="Picture 4">
            <a:extLst>
              <a:ext uri="{FF2B5EF4-FFF2-40B4-BE49-F238E27FC236}">
                <a16:creationId xmlns:a16="http://schemas.microsoft.com/office/drawing/2014/main" id="{4BD63D84-2F44-407D-921E-ECE3D98A04A2}"/>
              </a:ext>
            </a:extLst>
          </p:cNvPr>
          <p:cNvPicPr>
            <a:picLocks noChangeAspect="1"/>
          </p:cNvPicPr>
          <p:nvPr/>
        </p:nvPicPr>
        <p:blipFill>
          <a:blip r:embed="rId3"/>
          <a:stretch>
            <a:fillRect/>
          </a:stretch>
        </p:blipFill>
        <p:spPr>
          <a:xfrm>
            <a:off x="438149" y="4451604"/>
            <a:ext cx="5534025" cy="2266950"/>
          </a:xfrm>
          <a:prstGeom prst="rect">
            <a:avLst/>
          </a:prstGeom>
        </p:spPr>
      </p:pic>
    </p:spTree>
    <p:extLst>
      <p:ext uri="{BB962C8B-B14F-4D97-AF65-F5344CB8AC3E}">
        <p14:creationId xmlns:p14="http://schemas.microsoft.com/office/powerpoint/2010/main" val="3907249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D100-09C6-4C83-8C7D-26DCDE10DEBB}"/>
              </a:ext>
            </a:extLst>
          </p:cNvPr>
          <p:cNvSpPr>
            <a:spLocks noGrp="1"/>
          </p:cNvSpPr>
          <p:nvPr>
            <p:ph type="title"/>
          </p:nvPr>
        </p:nvSpPr>
        <p:spPr/>
        <p:txBody>
          <a:bodyPr>
            <a:normAutofit fontScale="90000"/>
          </a:bodyPr>
          <a:lstStyle/>
          <a:p>
            <a:r>
              <a:rPr lang="en-US" b="1" dirty="0">
                <a:solidFill>
                  <a:srgbClr val="0000FF"/>
                </a:solidFill>
              </a:rPr>
              <a:t>Zero padding </a:t>
            </a:r>
            <a:r>
              <a:rPr lang="zh-CN" altLang="en-US" b="1" dirty="0">
                <a:solidFill>
                  <a:srgbClr val="0000FF"/>
                </a:solidFill>
              </a:rPr>
              <a:t>零填充</a:t>
            </a:r>
            <a:br>
              <a:rPr lang="en-US" b="1" dirty="0"/>
            </a:br>
            <a:endParaRPr lang="en-US" dirty="0"/>
          </a:p>
        </p:txBody>
      </p:sp>
      <p:sp>
        <p:nvSpPr>
          <p:cNvPr id="3" name="Content Placeholder 2">
            <a:extLst>
              <a:ext uri="{FF2B5EF4-FFF2-40B4-BE49-F238E27FC236}">
                <a16:creationId xmlns:a16="http://schemas.microsoft.com/office/drawing/2014/main" id="{40C29CB8-0B8F-4057-AE6B-A9CF602E53B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19CE1FF-6B3B-4988-BF7D-9BE19E94A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74824"/>
            <a:ext cx="5010150" cy="3657600"/>
          </a:xfrm>
          <a:prstGeom prst="rect">
            <a:avLst/>
          </a:prstGeom>
        </p:spPr>
      </p:pic>
      <p:sp>
        <p:nvSpPr>
          <p:cNvPr id="5" name="TextBox 4">
            <a:extLst>
              <a:ext uri="{FF2B5EF4-FFF2-40B4-BE49-F238E27FC236}">
                <a16:creationId xmlns:a16="http://schemas.microsoft.com/office/drawing/2014/main" id="{BA55765B-323D-4DE1-BE25-5061891C0A70}"/>
              </a:ext>
            </a:extLst>
          </p:cNvPr>
          <p:cNvSpPr txBox="1"/>
          <p:nvPr/>
        </p:nvSpPr>
        <p:spPr>
          <a:xfrm>
            <a:off x="5135430" y="2967335"/>
            <a:ext cx="3934090" cy="923330"/>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5</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5</a:t>
            </a:r>
            <a:r>
              <a:rPr lang="zh-CN" altLang="en-US" dirty="0">
                <a:latin typeface="Arial" panose="020B0604020202020204" pitchFamily="34" charset="0"/>
                <a:cs typeface="Arial" panose="020B0604020202020204" pitchFamily="34" charset="0"/>
              </a:rPr>
              <a:t>的图片会被</a:t>
            </a:r>
            <a:r>
              <a:rPr lang="en-US" altLang="zh-CN" dirty="0">
                <a:latin typeface="Arial" panose="020B0604020202020204" pitchFamily="34" charset="0"/>
                <a:cs typeface="Arial" panose="020B0604020202020204" pitchFamily="34" charset="0"/>
              </a:rPr>
              <a:t>filter</a:t>
            </a:r>
            <a:r>
              <a:rPr lang="zh-CN" altLang="en-US" dirty="0">
                <a:latin typeface="Arial" panose="020B0604020202020204" pitchFamily="34" charset="0"/>
                <a:cs typeface="Arial" panose="020B0604020202020204" pitchFamily="34" charset="0"/>
              </a:rPr>
              <a:t>卷积后会变成</a:t>
            </a:r>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3</a:t>
            </a:r>
          </a:p>
          <a:p>
            <a:r>
              <a:rPr lang="zh-CN" altLang="en-US" dirty="0">
                <a:latin typeface="Arial" panose="020B0604020202020204" pitchFamily="34" charset="0"/>
                <a:cs typeface="Arial" panose="020B0604020202020204" pitchFamily="34" charset="0"/>
              </a:rPr>
              <a:t>每次卷积后都会小一圈的话，</a:t>
            </a:r>
            <a:endParaRPr lang="en-US" altLang="zh-CN"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经过若干层后岂不是变的越来越小？</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4237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82358D6C-3334-F94B-B21C-4F390889AA79}" type="slidenum">
              <a:rPr lang="en-US" altLang="x-none"/>
              <a:pPr/>
              <a:t>3</a:t>
            </a:fld>
            <a:endParaRPr lang="en-US" altLang="x-none"/>
          </a:p>
        </p:txBody>
      </p:sp>
      <p:sp>
        <p:nvSpPr>
          <p:cNvPr id="3220483" name="Rectangle 3"/>
          <p:cNvSpPr>
            <a:spLocks noGrp="1" noChangeArrowheads="1"/>
          </p:cNvSpPr>
          <p:nvPr>
            <p:ph type="title"/>
          </p:nvPr>
        </p:nvSpPr>
        <p:spPr>
          <a:xfrm>
            <a:off x="762000" y="841248"/>
            <a:ext cx="8077200" cy="609600"/>
          </a:xfrm>
        </p:spPr>
        <p:txBody>
          <a:bodyPr>
            <a:noAutofit/>
          </a:bodyPr>
          <a:lstStyle/>
          <a:p>
            <a:r>
              <a:rPr kumimoji="0" lang="en-GB" altLang="ko-KR" b="1" dirty="0">
                <a:solidFill>
                  <a:srgbClr val="0000FF"/>
                </a:solidFill>
                <a:latin typeface="Arial" charset="0"/>
                <a:ea typeface="Arial" charset="0"/>
                <a:cs typeface="Arial" charset="0"/>
              </a:rPr>
              <a:t>Drawbacks of DNN</a:t>
            </a:r>
            <a:br>
              <a:rPr kumimoji="0" lang="en-GB" altLang="ko-KR" b="1" dirty="0">
                <a:solidFill>
                  <a:srgbClr val="0000FF"/>
                </a:solidFill>
                <a:latin typeface="Arial" charset="0"/>
                <a:ea typeface="Arial" charset="0"/>
                <a:cs typeface="Arial" charset="0"/>
              </a:rPr>
            </a:br>
            <a:r>
              <a:rPr kumimoji="0" lang="zh-CN" altLang="en-US" b="1" dirty="0">
                <a:solidFill>
                  <a:srgbClr val="0000FF"/>
                </a:solidFill>
                <a:latin typeface="Arial" charset="0"/>
                <a:ea typeface="Arial" charset="0"/>
                <a:cs typeface="Arial" charset="0"/>
              </a:rPr>
              <a:t>常规深度神经网络</a:t>
            </a:r>
            <a:r>
              <a:rPr kumimoji="0" lang="en-US" altLang="zh-CN" b="1" dirty="0">
                <a:solidFill>
                  <a:srgbClr val="0000FF"/>
                </a:solidFill>
                <a:latin typeface="Arial" charset="0"/>
                <a:ea typeface="Arial" charset="0"/>
                <a:cs typeface="Arial" charset="0"/>
              </a:rPr>
              <a:t>(DNN)</a:t>
            </a:r>
            <a:r>
              <a:rPr kumimoji="0" lang="zh-CN" altLang="en-US" b="1" dirty="0">
                <a:solidFill>
                  <a:srgbClr val="0000FF"/>
                </a:solidFill>
                <a:latin typeface="Arial" charset="0"/>
                <a:ea typeface="Arial" charset="0"/>
                <a:cs typeface="Arial" charset="0"/>
              </a:rPr>
              <a:t>的缺点</a:t>
            </a:r>
            <a:endParaRPr kumimoji="0" lang="en-GB" altLang="ko-KR" b="1" dirty="0">
              <a:solidFill>
                <a:srgbClr val="0000FF"/>
              </a:solidFill>
              <a:latin typeface="Arial" charset="0"/>
              <a:ea typeface="Arial" charset="0"/>
              <a:cs typeface="Arial" charset="0"/>
            </a:endParaRPr>
          </a:p>
        </p:txBody>
      </p:sp>
      <p:pic>
        <p:nvPicPr>
          <p:cNvPr id="3220485" name="Picture 5" descr="what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95675" y="2865293"/>
            <a:ext cx="5967325" cy="403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81000" y="1704848"/>
            <a:ext cx="8229600" cy="4325112"/>
          </a:xfrm>
        </p:spPr>
        <p:txBody>
          <a:bodyPr/>
          <a:lstStyle/>
          <a:p>
            <a:r>
              <a:rPr lang="en-US" altLang="ko-KR" sz="3200" dirty="0">
                <a:latin typeface="Arial" charset="0"/>
                <a:ea typeface="Arial" charset="0"/>
                <a:cs typeface="Arial" charset="0"/>
              </a:rPr>
              <a:t>Number of </a:t>
            </a:r>
            <a:r>
              <a:rPr lang="en-US" altLang="ko-KR" sz="3200" dirty="0">
                <a:solidFill>
                  <a:srgbClr val="CC0000"/>
                </a:solidFill>
                <a:latin typeface="Arial" charset="0"/>
                <a:ea typeface="Arial" charset="0"/>
                <a:cs typeface="Arial" charset="0"/>
              </a:rPr>
              <a:t>trainable parameters</a:t>
            </a:r>
            <a:r>
              <a:rPr lang="en-US" altLang="ko-KR" sz="3200" dirty="0">
                <a:latin typeface="Arial" charset="0"/>
                <a:ea typeface="Arial" charset="0"/>
                <a:cs typeface="Arial" charset="0"/>
              </a:rPr>
              <a:t> becomes extremely large</a:t>
            </a:r>
          </a:p>
          <a:p>
            <a:r>
              <a:rPr lang="zh-CN" altLang="en-US" sz="3200" dirty="0">
                <a:latin typeface="Arial" charset="0"/>
                <a:ea typeface="Arial" charset="0"/>
                <a:cs typeface="Arial" charset="0"/>
              </a:rPr>
              <a:t>需要训练的参数极多</a:t>
            </a:r>
            <a:endParaRPr lang="en-US" altLang="ko-KR" sz="3200" dirty="0">
              <a:latin typeface="Arial" charset="0"/>
              <a:ea typeface="Arial" charset="0"/>
              <a:cs typeface="Arial" charset="0"/>
            </a:endParaRPr>
          </a:p>
          <a:p>
            <a:endParaRPr lang="en-US" dirty="0"/>
          </a:p>
        </p:txBody>
      </p:sp>
    </p:spTree>
    <p:extLst>
      <p:ext uri="{BB962C8B-B14F-4D97-AF65-F5344CB8AC3E}">
        <p14:creationId xmlns:p14="http://schemas.microsoft.com/office/powerpoint/2010/main" val="641642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3022-4A54-468A-8B01-8F09877BEBBE}"/>
              </a:ext>
            </a:extLst>
          </p:cNvPr>
          <p:cNvSpPr>
            <a:spLocks noGrp="1"/>
          </p:cNvSpPr>
          <p:nvPr>
            <p:ph type="title"/>
          </p:nvPr>
        </p:nvSpPr>
        <p:spPr/>
        <p:txBody>
          <a:bodyPr/>
          <a:lstStyle/>
          <a:p>
            <a:r>
              <a:rPr lang="en-US" b="1" dirty="0">
                <a:solidFill>
                  <a:srgbClr val="0000FF"/>
                </a:solidFill>
              </a:rPr>
              <a:t>Zero padding </a:t>
            </a:r>
            <a:r>
              <a:rPr lang="zh-CN" altLang="en-US" b="1" dirty="0">
                <a:solidFill>
                  <a:srgbClr val="0000FF"/>
                </a:solidFill>
              </a:rPr>
              <a:t>零填充</a:t>
            </a:r>
            <a:endParaRPr lang="en-US" dirty="0"/>
          </a:p>
        </p:txBody>
      </p:sp>
      <p:pic>
        <p:nvPicPr>
          <p:cNvPr id="5" name="Content Placeholder 4">
            <a:extLst>
              <a:ext uri="{FF2B5EF4-FFF2-40B4-BE49-F238E27FC236}">
                <a16:creationId xmlns:a16="http://schemas.microsoft.com/office/drawing/2014/main" id="{44B28F3B-4DB0-4A1C-85A0-F0E64E37B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397" y="2092325"/>
            <a:ext cx="3303903" cy="4324350"/>
          </a:xfrm>
        </p:spPr>
      </p:pic>
      <p:sp>
        <p:nvSpPr>
          <p:cNvPr id="10" name="TextBox 9">
            <a:extLst>
              <a:ext uri="{FF2B5EF4-FFF2-40B4-BE49-F238E27FC236}">
                <a16:creationId xmlns:a16="http://schemas.microsoft.com/office/drawing/2014/main" id="{45CF4664-4516-422B-8E4D-6BE01B41E2B9}"/>
              </a:ext>
            </a:extLst>
          </p:cNvPr>
          <p:cNvSpPr txBox="1"/>
          <p:nvPr/>
        </p:nvSpPr>
        <p:spPr>
          <a:xfrm>
            <a:off x="4953000" y="2286000"/>
            <a:ext cx="2172390" cy="369332"/>
          </a:xfrm>
          <a:prstGeom prst="rect">
            <a:avLst/>
          </a:prstGeom>
          <a:noFill/>
        </p:spPr>
        <p:txBody>
          <a:bodyPr wrap="none" rtlCol="0">
            <a:spAutoFit/>
          </a:bodyPr>
          <a:lstStyle/>
          <a:p>
            <a:r>
              <a:rPr lang="zh-CN" altLang="en-US" dirty="0"/>
              <a:t>图像的周围一圈补</a:t>
            </a:r>
            <a:r>
              <a:rPr lang="en-US" altLang="zh-CN" dirty="0"/>
              <a:t>0</a:t>
            </a:r>
            <a:endParaRPr lang="en-US" dirty="0"/>
          </a:p>
        </p:txBody>
      </p:sp>
      <p:pic>
        <p:nvPicPr>
          <p:cNvPr id="5122" name="Picture 2" descr="https://pic4.zhimg.com/80/v2-47d83d1bb16072a57d5c1fbb49991d68_hd.jpg">
            <a:extLst>
              <a:ext uri="{FF2B5EF4-FFF2-40B4-BE49-F238E27FC236}">
                <a16:creationId xmlns:a16="http://schemas.microsoft.com/office/drawing/2014/main" id="{48B726A7-939A-4D15-B753-5F80B69D5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0" y="3048000"/>
            <a:ext cx="5517910" cy="96837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689118E-BF72-4DF5-AE47-0152A25D6269}"/>
              </a:ext>
            </a:extLst>
          </p:cNvPr>
          <p:cNvSpPr/>
          <p:nvPr/>
        </p:nvSpPr>
        <p:spPr>
          <a:xfrm>
            <a:off x="3753195" y="4085877"/>
            <a:ext cx="4572000" cy="1200329"/>
          </a:xfrm>
          <a:prstGeom prst="rect">
            <a:avLst/>
          </a:prstGeom>
        </p:spPr>
        <p:txBody>
          <a:bodyPr>
            <a:spAutoFit/>
          </a:bodyPr>
          <a:lstStyle/>
          <a:p>
            <a:r>
              <a:rPr lang="zh-CN" altLang="en-US" dirty="0">
                <a:solidFill>
                  <a:srgbClr val="1A1A1A"/>
                </a:solidFill>
                <a:latin typeface="-apple-system"/>
              </a:rPr>
              <a:t>其中 </a:t>
            </a:r>
            <a:r>
              <a:rPr lang="en-US" dirty="0">
                <a:solidFill>
                  <a:srgbClr val="1A1A1A"/>
                </a:solidFill>
                <a:latin typeface="-apple-system"/>
              </a:rPr>
              <a:t>O </a:t>
            </a:r>
            <a:r>
              <a:rPr lang="zh-CN" altLang="en-US" dirty="0">
                <a:solidFill>
                  <a:srgbClr val="1A1A1A"/>
                </a:solidFill>
                <a:latin typeface="-apple-system"/>
              </a:rPr>
              <a:t>是输出尺寸</a:t>
            </a:r>
            <a:r>
              <a:rPr lang="en-US" altLang="zh-CN" dirty="0">
                <a:solidFill>
                  <a:srgbClr val="1A1A1A"/>
                </a:solidFill>
                <a:latin typeface="-apple-system"/>
              </a:rPr>
              <a:t>output</a:t>
            </a:r>
            <a:r>
              <a:rPr lang="zh-CN" altLang="en-US" dirty="0">
                <a:solidFill>
                  <a:srgbClr val="1A1A1A"/>
                </a:solidFill>
                <a:latin typeface="-apple-system"/>
              </a:rPr>
              <a:t>，</a:t>
            </a:r>
            <a:endParaRPr lang="en-US" altLang="zh-CN" dirty="0">
              <a:solidFill>
                <a:srgbClr val="1A1A1A"/>
              </a:solidFill>
              <a:latin typeface="-apple-system"/>
            </a:endParaRPr>
          </a:p>
          <a:p>
            <a:r>
              <a:rPr lang="en-US" dirty="0">
                <a:solidFill>
                  <a:srgbClr val="1A1A1A"/>
                </a:solidFill>
                <a:latin typeface="-apple-system"/>
              </a:rPr>
              <a:t>K </a:t>
            </a:r>
            <a:r>
              <a:rPr lang="zh-CN" altLang="en-US" dirty="0">
                <a:solidFill>
                  <a:srgbClr val="1A1A1A"/>
                </a:solidFill>
                <a:latin typeface="-apple-system"/>
              </a:rPr>
              <a:t>是过滤器</a:t>
            </a:r>
            <a:r>
              <a:rPr lang="en-US" altLang="zh-CN" dirty="0">
                <a:solidFill>
                  <a:srgbClr val="1A1A1A"/>
                </a:solidFill>
                <a:latin typeface="-apple-system"/>
              </a:rPr>
              <a:t>/</a:t>
            </a:r>
            <a:r>
              <a:rPr lang="zh-CN" altLang="en-US" dirty="0">
                <a:solidFill>
                  <a:srgbClr val="1A1A1A"/>
                </a:solidFill>
                <a:latin typeface="-apple-system"/>
              </a:rPr>
              <a:t>卷积核尺寸</a:t>
            </a:r>
            <a:r>
              <a:rPr lang="en-US" altLang="zh-CN" dirty="0">
                <a:solidFill>
                  <a:srgbClr val="1A1A1A"/>
                </a:solidFill>
                <a:latin typeface="-apple-system"/>
              </a:rPr>
              <a:t>Kernel size</a:t>
            </a:r>
            <a:r>
              <a:rPr lang="zh-CN" altLang="en-US" dirty="0">
                <a:solidFill>
                  <a:srgbClr val="1A1A1A"/>
                </a:solidFill>
                <a:latin typeface="-apple-system"/>
              </a:rPr>
              <a:t>，</a:t>
            </a:r>
            <a:endParaRPr lang="en-US" altLang="zh-CN" dirty="0">
              <a:solidFill>
                <a:srgbClr val="1A1A1A"/>
              </a:solidFill>
              <a:latin typeface="-apple-system"/>
            </a:endParaRPr>
          </a:p>
          <a:p>
            <a:r>
              <a:rPr lang="en-US" dirty="0">
                <a:solidFill>
                  <a:srgbClr val="1A1A1A"/>
                </a:solidFill>
                <a:latin typeface="-apple-system"/>
              </a:rPr>
              <a:t>P</a:t>
            </a:r>
            <a:r>
              <a:rPr lang="zh-CN" altLang="en-US" dirty="0">
                <a:solidFill>
                  <a:srgbClr val="1A1A1A"/>
                </a:solidFill>
                <a:latin typeface="-apple-system"/>
              </a:rPr>
              <a:t>是填充大小</a:t>
            </a:r>
            <a:r>
              <a:rPr lang="en-US" altLang="zh-CN" dirty="0">
                <a:solidFill>
                  <a:srgbClr val="1A1A1A"/>
                </a:solidFill>
                <a:latin typeface="-apple-system"/>
              </a:rPr>
              <a:t>padding</a:t>
            </a:r>
            <a:r>
              <a:rPr lang="zh-CN" altLang="en-US" dirty="0">
                <a:solidFill>
                  <a:srgbClr val="1A1A1A"/>
                </a:solidFill>
                <a:latin typeface="-apple-system"/>
              </a:rPr>
              <a:t>，</a:t>
            </a:r>
            <a:endParaRPr lang="en-US" altLang="zh-CN" dirty="0">
              <a:solidFill>
                <a:srgbClr val="1A1A1A"/>
              </a:solidFill>
              <a:latin typeface="-apple-system"/>
            </a:endParaRPr>
          </a:p>
          <a:p>
            <a:r>
              <a:rPr lang="en-US" dirty="0">
                <a:solidFill>
                  <a:srgbClr val="1A1A1A"/>
                </a:solidFill>
                <a:latin typeface="-apple-system"/>
              </a:rPr>
              <a:t>S </a:t>
            </a:r>
            <a:r>
              <a:rPr lang="zh-CN" altLang="en-US" dirty="0">
                <a:solidFill>
                  <a:srgbClr val="1A1A1A"/>
                </a:solidFill>
                <a:latin typeface="-apple-system"/>
              </a:rPr>
              <a:t>是步幅</a:t>
            </a:r>
            <a:r>
              <a:rPr lang="en-US" altLang="zh-CN" dirty="0">
                <a:solidFill>
                  <a:srgbClr val="1A1A1A"/>
                </a:solidFill>
                <a:latin typeface="-apple-system"/>
              </a:rPr>
              <a:t>Stride</a:t>
            </a:r>
            <a:r>
              <a:rPr lang="zh-CN" altLang="en-US" dirty="0">
                <a:solidFill>
                  <a:srgbClr val="1A1A1A"/>
                </a:solidFill>
                <a:latin typeface="-apple-system"/>
              </a:rPr>
              <a:t>。</a:t>
            </a:r>
            <a:endParaRPr lang="en-US" dirty="0"/>
          </a:p>
        </p:txBody>
      </p:sp>
    </p:spTree>
    <p:extLst>
      <p:ext uri="{BB962C8B-B14F-4D97-AF65-F5344CB8AC3E}">
        <p14:creationId xmlns:p14="http://schemas.microsoft.com/office/powerpoint/2010/main" val="2398684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034E-2DA7-4A57-862C-8DCD14211C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0310EF-757E-4A86-9509-415AFAE772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D3B990D-A074-48B3-82CB-7434AB4E6021}"/>
              </a:ext>
            </a:extLst>
          </p:cNvPr>
          <p:cNvPicPr>
            <a:picLocks noChangeAspect="1"/>
          </p:cNvPicPr>
          <p:nvPr/>
        </p:nvPicPr>
        <p:blipFill>
          <a:blip r:embed="rId2"/>
          <a:stretch>
            <a:fillRect/>
          </a:stretch>
        </p:blipFill>
        <p:spPr>
          <a:xfrm>
            <a:off x="1676400" y="3403600"/>
            <a:ext cx="6067425" cy="2647950"/>
          </a:xfrm>
          <a:prstGeom prst="rect">
            <a:avLst/>
          </a:prstGeom>
        </p:spPr>
      </p:pic>
    </p:spTree>
    <p:extLst>
      <p:ext uri="{BB962C8B-B14F-4D97-AF65-F5344CB8AC3E}">
        <p14:creationId xmlns:p14="http://schemas.microsoft.com/office/powerpoint/2010/main" val="25978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785B-3525-42F7-A4C4-0D413EB4DB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F6ABC1-D5C6-4C53-A50A-E9394D98A7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9BA8432-AD95-4026-AAAF-51D581601629}"/>
              </a:ext>
            </a:extLst>
          </p:cNvPr>
          <p:cNvPicPr>
            <a:picLocks noChangeAspect="1"/>
          </p:cNvPicPr>
          <p:nvPr/>
        </p:nvPicPr>
        <p:blipFill>
          <a:blip r:embed="rId2"/>
          <a:stretch>
            <a:fillRect/>
          </a:stretch>
        </p:blipFill>
        <p:spPr>
          <a:xfrm>
            <a:off x="609600" y="830961"/>
            <a:ext cx="8315325" cy="5743575"/>
          </a:xfrm>
          <a:prstGeom prst="rect">
            <a:avLst/>
          </a:prstGeom>
        </p:spPr>
      </p:pic>
    </p:spTree>
    <p:extLst>
      <p:ext uri="{BB962C8B-B14F-4D97-AF65-F5344CB8AC3E}">
        <p14:creationId xmlns:p14="http://schemas.microsoft.com/office/powerpoint/2010/main" val="3164106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624D3D-16D6-49E5-A8E0-FEE6389BF04B}"/>
              </a:ext>
            </a:extLst>
          </p:cNvPr>
          <p:cNvSpPr>
            <a:spLocks noGrp="1"/>
          </p:cNvSpPr>
          <p:nvPr>
            <p:ph idx="1"/>
          </p:nvPr>
        </p:nvSpPr>
        <p:spPr/>
        <p:txBody>
          <a:bodyPr/>
          <a:lstStyle/>
          <a:p>
            <a:endParaRPr lang="en-US" dirty="0"/>
          </a:p>
        </p:txBody>
      </p:sp>
      <p:pic>
        <p:nvPicPr>
          <p:cNvPr id="6146" name="Picture 2" descr="https://pic3.zhimg.com/80/v2-644d108587a6ce7fa471ede5d2e11e98_hd.jpg">
            <a:extLst>
              <a:ext uri="{FF2B5EF4-FFF2-40B4-BE49-F238E27FC236}">
                <a16:creationId xmlns:a16="http://schemas.microsoft.com/office/drawing/2014/main" id="{2B681653-6405-415D-8878-B0F7B9A3E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2360" cy="677417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80">
            <a:extLst>
              <a:ext uri="{FF2B5EF4-FFF2-40B4-BE49-F238E27FC236}">
                <a16:creationId xmlns:a16="http://schemas.microsoft.com/office/drawing/2014/main" id="{5B558A9F-81D7-40D8-935D-7781A956E98C}"/>
              </a:ext>
            </a:extLst>
          </p:cNvPr>
          <p:cNvGrpSpPr>
            <a:grpSpLocks/>
          </p:cNvGrpSpPr>
          <p:nvPr/>
        </p:nvGrpSpPr>
        <p:grpSpPr bwMode="auto">
          <a:xfrm>
            <a:off x="5410200" y="1524000"/>
            <a:ext cx="3376613" cy="4568825"/>
            <a:chOff x="3264" y="672"/>
            <a:chExt cx="2179" cy="3214"/>
          </a:xfrm>
        </p:grpSpPr>
        <p:grpSp>
          <p:nvGrpSpPr>
            <p:cNvPr id="7" name="Group 71">
              <a:extLst>
                <a:ext uri="{FF2B5EF4-FFF2-40B4-BE49-F238E27FC236}">
                  <a16:creationId xmlns:a16="http://schemas.microsoft.com/office/drawing/2014/main" id="{B7790F5A-2745-4843-A9A9-2F252087FBAD}"/>
                </a:ext>
              </a:extLst>
            </p:cNvPr>
            <p:cNvGrpSpPr>
              <a:grpSpLocks/>
            </p:cNvGrpSpPr>
            <p:nvPr/>
          </p:nvGrpSpPr>
          <p:grpSpPr bwMode="auto">
            <a:xfrm>
              <a:off x="4800" y="912"/>
              <a:ext cx="576" cy="2974"/>
              <a:chOff x="2634" y="852"/>
              <a:chExt cx="576" cy="2974"/>
            </a:xfrm>
          </p:grpSpPr>
          <p:pic>
            <p:nvPicPr>
              <p:cNvPr id="15" name="Picture 57">
                <a:extLst>
                  <a:ext uri="{FF2B5EF4-FFF2-40B4-BE49-F238E27FC236}">
                    <a16:creationId xmlns:a16="http://schemas.microsoft.com/office/drawing/2014/main" id="{75B14584-F6CA-4ECF-8FCA-B64AE99EDE7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852"/>
                <a:ext cx="576" cy="5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58">
                <a:extLst>
                  <a:ext uri="{FF2B5EF4-FFF2-40B4-BE49-F238E27FC236}">
                    <a16:creationId xmlns:a16="http://schemas.microsoft.com/office/drawing/2014/main" id="{5C3D2839-253E-40CA-A28B-72FFAC28B60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1428"/>
                <a:ext cx="576" cy="5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59">
                <a:extLst>
                  <a:ext uri="{FF2B5EF4-FFF2-40B4-BE49-F238E27FC236}">
                    <a16:creationId xmlns:a16="http://schemas.microsoft.com/office/drawing/2014/main" id="{3D6281F8-C0FB-4AB5-A629-590DD3E11B6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2658"/>
                <a:ext cx="576" cy="5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60">
                <a:extLst>
                  <a:ext uri="{FF2B5EF4-FFF2-40B4-BE49-F238E27FC236}">
                    <a16:creationId xmlns:a16="http://schemas.microsoft.com/office/drawing/2014/main" id="{507F7CBE-F189-4976-857D-49EE722C737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2056"/>
                <a:ext cx="576" cy="5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61">
                <a:extLst>
                  <a:ext uri="{FF2B5EF4-FFF2-40B4-BE49-F238E27FC236}">
                    <a16:creationId xmlns:a16="http://schemas.microsoft.com/office/drawing/2014/main" id="{7EED78FC-A479-45F1-A820-9FFAE841BB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4" y="3252"/>
                <a:ext cx="576" cy="5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8" name="Picture 70" descr="Anf">
              <a:extLst>
                <a:ext uri="{FF2B5EF4-FFF2-40B4-BE49-F238E27FC236}">
                  <a16:creationId xmlns:a16="http://schemas.microsoft.com/office/drawing/2014/main" id="{996B0009-45C3-4C4E-BD8A-02ADF95F28A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4" y="1776"/>
              <a:ext cx="948" cy="936"/>
            </a:xfrm>
            <a:prstGeom prst="rect">
              <a:avLst/>
            </a:prstGeom>
            <a:noFill/>
            <a:extLst>
              <a:ext uri="{909E8E84-426E-40DD-AFC4-6F175D3DCCD1}">
                <a14:hiddenFill xmlns:a14="http://schemas.microsoft.com/office/drawing/2010/main">
                  <a:solidFill>
                    <a:srgbClr val="FFFFFF"/>
                  </a:solidFill>
                </a14:hiddenFill>
              </a:ext>
            </a:extLst>
          </p:spPr>
        </p:pic>
        <p:sp>
          <p:nvSpPr>
            <p:cNvPr id="9" name="Line 72">
              <a:extLst>
                <a:ext uri="{FF2B5EF4-FFF2-40B4-BE49-F238E27FC236}">
                  <a16:creationId xmlns:a16="http://schemas.microsoft.com/office/drawing/2014/main" id="{8DFC2221-A86C-43AD-9265-4EA3AA905B95}"/>
                </a:ext>
              </a:extLst>
            </p:cNvPr>
            <p:cNvSpPr>
              <a:spLocks noChangeShapeType="1"/>
            </p:cNvSpPr>
            <p:nvPr/>
          </p:nvSpPr>
          <p:spPr bwMode="auto">
            <a:xfrm flipV="1">
              <a:off x="4176" y="1152"/>
              <a:ext cx="624" cy="1008"/>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 name="Line 73">
              <a:extLst>
                <a:ext uri="{FF2B5EF4-FFF2-40B4-BE49-F238E27FC236}">
                  <a16:creationId xmlns:a16="http://schemas.microsoft.com/office/drawing/2014/main" id="{3C04C8D6-DC34-4687-BB14-D24FA0454C4F}"/>
                </a:ext>
              </a:extLst>
            </p:cNvPr>
            <p:cNvSpPr>
              <a:spLocks noChangeShapeType="1"/>
            </p:cNvSpPr>
            <p:nvPr/>
          </p:nvSpPr>
          <p:spPr bwMode="auto">
            <a:xfrm flipV="1">
              <a:off x="4176" y="1872"/>
              <a:ext cx="624" cy="336"/>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Line 74">
              <a:extLst>
                <a:ext uri="{FF2B5EF4-FFF2-40B4-BE49-F238E27FC236}">
                  <a16:creationId xmlns:a16="http://schemas.microsoft.com/office/drawing/2014/main" id="{BFE74FC5-2B99-4C88-AFB9-D712A4A936C6}"/>
                </a:ext>
              </a:extLst>
            </p:cNvPr>
            <p:cNvSpPr>
              <a:spLocks noChangeShapeType="1"/>
            </p:cNvSpPr>
            <p:nvPr/>
          </p:nvSpPr>
          <p:spPr bwMode="auto">
            <a:xfrm>
              <a:off x="4176" y="2256"/>
              <a:ext cx="576" cy="144"/>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Line 75">
              <a:extLst>
                <a:ext uri="{FF2B5EF4-FFF2-40B4-BE49-F238E27FC236}">
                  <a16:creationId xmlns:a16="http://schemas.microsoft.com/office/drawing/2014/main" id="{5629DFBD-69E3-434F-9626-5A397F05EB18}"/>
                </a:ext>
              </a:extLst>
            </p:cNvPr>
            <p:cNvSpPr>
              <a:spLocks noChangeShapeType="1"/>
            </p:cNvSpPr>
            <p:nvPr/>
          </p:nvSpPr>
          <p:spPr bwMode="auto">
            <a:xfrm>
              <a:off x="4176" y="2304"/>
              <a:ext cx="576" cy="672"/>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Line 76">
              <a:extLst>
                <a:ext uri="{FF2B5EF4-FFF2-40B4-BE49-F238E27FC236}">
                  <a16:creationId xmlns:a16="http://schemas.microsoft.com/office/drawing/2014/main" id="{2C823F4B-E0A5-4A9B-BEC5-CF4C95B551A9}"/>
                </a:ext>
              </a:extLst>
            </p:cNvPr>
            <p:cNvSpPr>
              <a:spLocks noChangeShapeType="1"/>
            </p:cNvSpPr>
            <p:nvPr/>
          </p:nvSpPr>
          <p:spPr bwMode="auto">
            <a:xfrm>
              <a:off x="4176" y="2400"/>
              <a:ext cx="576" cy="1152"/>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Text Box 77">
              <a:extLst>
                <a:ext uri="{FF2B5EF4-FFF2-40B4-BE49-F238E27FC236}">
                  <a16:creationId xmlns:a16="http://schemas.microsoft.com/office/drawing/2014/main" id="{ABDF80B7-35CB-42BA-8944-FF01D760EDA0}"/>
                </a:ext>
              </a:extLst>
            </p:cNvPr>
            <p:cNvSpPr txBox="1">
              <a:spLocks noChangeArrowheads="1"/>
            </p:cNvSpPr>
            <p:nvPr/>
          </p:nvSpPr>
          <p:spPr bwMode="auto">
            <a:xfrm>
              <a:off x="4792" y="672"/>
              <a:ext cx="651"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rgbClr val="0066CC"/>
                  </a:solidFill>
                </a:rPr>
                <a:t>features</a:t>
              </a:r>
            </a:p>
          </p:txBody>
        </p:sp>
      </p:grpSp>
    </p:spTree>
    <p:extLst>
      <p:ext uri="{BB962C8B-B14F-4D97-AF65-F5344CB8AC3E}">
        <p14:creationId xmlns:p14="http://schemas.microsoft.com/office/powerpoint/2010/main" val="2118046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lide Number Placeholder 3"/>
          <p:cNvSpPr>
            <a:spLocks noGrp="1"/>
          </p:cNvSpPr>
          <p:nvPr>
            <p:ph type="sldNum" sz="quarter" idx="10"/>
          </p:nvPr>
        </p:nvSpPr>
        <p:spPr/>
        <p:txBody>
          <a:bodyPr/>
          <a:lstStyle/>
          <a:p>
            <a:fld id="{6BE04E59-4D3B-7141-91AF-F0A56A532E35}" type="slidenum">
              <a:rPr lang="en-US" altLang="x-none"/>
              <a:pPr/>
              <a:t>34</a:t>
            </a:fld>
            <a:endParaRPr lang="en-US" altLang="x-none"/>
          </a:p>
        </p:txBody>
      </p:sp>
      <p:grpSp>
        <p:nvGrpSpPr>
          <p:cNvPr id="3246315" name="Group 235"/>
          <p:cNvGrpSpPr>
            <a:grpSpLocks/>
          </p:cNvGrpSpPr>
          <p:nvPr/>
        </p:nvGrpSpPr>
        <p:grpSpPr bwMode="auto">
          <a:xfrm>
            <a:off x="4038600" y="3200400"/>
            <a:ext cx="2157413" cy="1781175"/>
            <a:chOff x="624" y="1488"/>
            <a:chExt cx="1359" cy="1122"/>
          </a:xfrm>
        </p:grpSpPr>
        <p:sp>
          <p:nvSpPr>
            <p:cNvPr id="3246316" name="Rectangle 236"/>
            <p:cNvSpPr>
              <a:spLocks noChangeArrowheads="1"/>
            </p:cNvSpPr>
            <p:nvPr/>
          </p:nvSpPr>
          <p:spPr bwMode="auto">
            <a:xfrm>
              <a:off x="816" y="1696"/>
              <a:ext cx="720" cy="720"/>
            </a:xfrm>
            <a:prstGeom prst="rect">
              <a:avLst/>
            </a:prstGeom>
            <a:solidFill>
              <a:srgbClr val="C0C0C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17" name="Oval 237"/>
            <p:cNvSpPr>
              <a:spLocks noChangeArrowheads="1"/>
            </p:cNvSpPr>
            <p:nvPr/>
          </p:nvSpPr>
          <p:spPr bwMode="auto">
            <a:xfrm>
              <a:off x="1823"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18" name="Oval 238"/>
            <p:cNvSpPr>
              <a:spLocks noChangeArrowheads="1"/>
            </p:cNvSpPr>
            <p:nvPr/>
          </p:nvSpPr>
          <p:spPr bwMode="auto">
            <a:xfrm>
              <a:off x="1583"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19" name="Oval 239"/>
            <p:cNvSpPr>
              <a:spLocks noChangeArrowheads="1"/>
            </p:cNvSpPr>
            <p:nvPr/>
          </p:nvSpPr>
          <p:spPr bwMode="auto">
            <a:xfrm>
              <a:off x="134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0" name="Oval 240"/>
            <p:cNvSpPr>
              <a:spLocks noChangeArrowheads="1"/>
            </p:cNvSpPr>
            <p:nvPr/>
          </p:nvSpPr>
          <p:spPr bwMode="auto">
            <a:xfrm>
              <a:off x="110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1" name="Oval 241"/>
            <p:cNvSpPr>
              <a:spLocks noChangeArrowheads="1"/>
            </p:cNvSpPr>
            <p:nvPr/>
          </p:nvSpPr>
          <p:spPr bwMode="auto">
            <a:xfrm>
              <a:off x="864"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2" name="Oval 242"/>
            <p:cNvSpPr>
              <a:spLocks noChangeArrowheads="1"/>
            </p:cNvSpPr>
            <p:nvPr/>
          </p:nvSpPr>
          <p:spPr bwMode="auto">
            <a:xfrm>
              <a:off x="62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3" name="Line 243"/>
            <p:cNvSpPr>
              <a:spLocks noChangeShapeType="1"/>
            </p:cNvSpPr>
            <p:nvPr/>
          </p:nvSpPr>
          <p:spPr bwMode="auto">
            <a:xfrm>
              <a:off x="78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24" name="Line 244"/>
            <p:cNvSpPr>
              <a:spLocks noChangeShapeType="1"/>
            </p:cNvSpPr>
            <p:nvPr/>
          </p:nvSpPr>
          <p:spPr bwMode="auto">
            <a:xfrm>
              <a:off x="1025"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25" name="Line 245"/>
            <p:cNvSpPr>
              <a:spLocks noChangeShapeType="1"/>
            </p:cNvSpPr>
            <p:nvPr/>
          </p:nvSpPr>
          <p:spPr bwMode="auto">
            <a:xfrm>
              <a:off x="1264" y="1568"/>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26" name="Line 246"/>
            <p:cNvSpPr>
              <a:spLocks noChangeShapeType="1"/>
            </p:cNvSpPr>
            <p:nvPr/>
          </p:nvSpPr>
          <p:spPr bwMode="auto">
            <a:xfrm>
              <a:off x="150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27" name="Line 247"/>
            <p:cNvSpPr>
              <a:spLocks noChangeShapeType="1"/>
            </p:cNvSpPr>
            <p:nvPr/>
          </p:nvSpPr>
          <p:spPr bwMode="auto">
            <a:xfrm>
              <a:off x="174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28" name="Oval 248"/>
            <p:cNvSpPr>
              <a:spLocks noChangeArrowheads="1"/>
            </p:cNvSpPr>
            <p:nvPr/>
          </p:nvSpPr>
          <p:spPr bwMode="auto">
            <a:xfrm>
              <a:off x="1823"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9" name="Oval 249"/>
            <p:cNvSpPr>
              <a:spLocks noChangeArrowheads="1"/>
            </p:cNvSpPr>
            <p:nvPr/>
          </p:nvSpPr>
          <p:spPr bwMode="auto">
            <a:xfrm>
              <a:off x="1583"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0" name="Oval 250"/>
            <p:cNvSpPr>
              <a:spLocks noChangeArrowheads="1"/>
            </p:cNvSpPr>
            <p:nvPr/>
          </p:nvSpPr>
          <p:spPr bwMode="auto">
            <a:xfrm>
              <a:off x="134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1" name="Oval 251"/>
            <p:cNvSpPr>
              <a:spLocks noChangeArrowheads="1"/>
            </p:cNvSpPr>
            <p:nvPr/>
          </p:nvSpPr>
          <p:spPr bwMode="auto">
            <a:xfrm>
              <a:off x="110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2" name="Oval 252"/>
            <p:cNvSpPr>
              <a:spLocks noChangeArrowheads="1"/>
            </p:cNvSpPr>
            <p:nvPr/>
          </p:nvSpPr>
          <p:spPr bwMode="auto">
            <a:xfrm>
              <a:off x="864"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3" name="Oval 253"/>
            <p:cNvSpPr>
              <a:spLocks noChangeArrowheads="1"/>
            </p:cNvSpPr>
            <p:nvPr/>
          </p:nvSpPr>
          <p:spPr bwMode="auto">
            <a:xfrm>
              <a:off x="62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4" name="Line 254"/>
            <p:cNvSpPr>
              <a:spLocks noChangeShapeType="1"/>
            </p:cNvSpPr>
            <p:nvPr/>
          </p:nvSpPr>
          <p:spPr bwMode="auto">
            <a:xfrm>
              <a:off x="78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35" name="Line 255"/>
            <p:cNvSpPr>
              <a:spLocks noChangeShapeType="1"/>
            </p:cNvSpPr>
            <p:nvPr/>
          </p:nvSpPr>
          <p:spPr bwMode="auto">
            <a:xfrm>
              <a:off x="1025"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36" name="Line 256"/>
            <p:cNvSpPr>
              <a:spLocks noChangeShapeType="1"/>
            </p:cNvSpPr>
            <p:nvPr/>
          </p:nvSpPr>
          <p:spPr bwMode="auto">
            <a:xfrm>
              <a:off x="1264" y="181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37" name="Line 257"/>
            <p:cNvSpPr>
              <a:spLocks noChangeShapeType="1"/>
            </p:cNvSpPr>
            <p:nvPr/>
          </p:nvSpPr>
          <p:spPr bwMode="auto">
            <a:xfrm>
              <a:off x="150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38" name="Line 258"/>
            <p:cNvSpPr>
              <a:spLocks noChangeShapeType="1"/>
            </p:cNvSpPr>
            <p:nvPr/>
          </p:nvSpPr>
          <p:spPr bwMode="auto">
            <a:xfrm>
              <a:off x="174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39" name="Line 259"/>
            <p:cNvSpPr>
              <a:spLocks noChangeShapeType="1"/>
            </p:cNvSpPr>
            <p:nvPr/>
          </p:nvSpPr>
          <p:spPr bwMode="auto">
            <a:xfrm flipV="1">
              <a:off x="70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0" name="Line 260"/>
            <p:cNvSpPr>
              <a:spLocks noChangeShapeType="1"/>
            </p:cNvSpPr>
            <p:nvPr/>
          </p:nvSpPr>
          <p:spPr bwMode="auto">
            <a:xfrm flipV="1">
              <a:off x="94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1" name="Line 261"/>
            <p:cNvSpPr>
              <a:spLocks noChangeShapeType="1"/>
            </p:cNvSpPr>
            <p:nvPr/>
          </p:nvSpPr>
          <p:spPr bwMode="auto">
            <a:xfrm flipV="1">
              <a:off x="118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2" name="Line 262"/>
            <p:cNvSpPr>
              <a:spLocks noChangeShapeType="1"/>
            </p:cNvSpPr>
            <p:nvPr/>
          </p:nvSpPr>
          <p:spPr bwMode="auto">
            <a:xfrm flipV="1">
              <a:off x="142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3" name="Line 263"/>
            <p:cNvSpPr>
              <a:spLocks noChangeShapeType="1"/>
            </p:cNvSpPr>
            <p:nvPr/>
          </p:nvSpPr>
          <p:spPr bwMode="auto">
            <a:xfrm flipV="1">
              <a:off x="166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4" name="Line 264"/>
            <p:cNvSpPr>
              <a:spLocks noChangeShapeType="1"/>
            </p:cNvSpPr>
            <p:nvPr/>
          </p:nvSpPr>
          <p:spPr bwMode="auto">
            <a:xfrm flipV="1">
              <a:off x="190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5" name="Oval 265"/>
            <p:cNvSpPr>
              <a:spLocks noChangeArrowheads="1"/>
            </p:cNvSpPr>
            <p:nvPr/>
          </p:nvSpPr>
          <p:spPr bwMode="auto">
            <a:xfrm>
              <a:off x="1823"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46" name="Oval 266"/>
            <p:cNvSpPr>
              <a:spLocks noChangeArrowheads="1"/>
            </p:cNvSpPr>
            <p:nvPr/>
          </p:nvSpPr>
          <p:spPr bwMode="auto">
            <a:xfrm>
              <a:off x="1583"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47" name="Oval 267"/>
            <p:cNvSpPr>
              <a:spLocks noChangeArrowheads="1"/>
            </p:cNvSpPr>
            <p:nvPr/>
          </p:nvSpPr>
          <p:spPr bwMode="auto">
            <a:xfrm>
              <a:off x="1344" y="196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48" name="Oval 268"/>
            <p:cNvSpPr>
              <a:spLocks noChangeArrowheads="1"/>
            </p:cNvSpPr>
            <p:nvPr/>
          </p:nvSpPr>
          <p:spPr bwMode="auto">
            <a:xfrm>
              <a:off x="1104" y="1969"/>
              <a:ext cx="159" cy="160"/>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49" name="Oval 269"/>
            <p:cNvSpPr>
              <a:spLocks noChangeArrowheads="1"/>
            </p:cNvSpPr>
            <p:nvPr/>
          </p:nvSpPr>
          <p:spPr bwMode="auto">
            <a:xfrm>
              <a:off x="864"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50" name="Oval 270"/>
            <p:cNvSpPr>
              <a:spLocks noChangeArrowheads="1"/>
            </p:cNvSpPr>
            <p:nvPr/>
          </p:nvSpPr>
          <p:spPr bwMode="auto">
            <a:xfrm>
              <a:off x="624" y="196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51" name="Line 271"/>
            <p:cNvSpPr>
              <a:spLocks noChangeShapeType="1"/>
            </p:cNvSpPr>
            <p:nvPr/>
          </p:nvSpPr>
          <p:spPr bwMode="auto">
            <a:xfrm>
              <a:off x="78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2" name="Line 272"/>
            <p:cNvSpPr>
              <a:spLocks noChangeShapeType="1"/>
            </p:cNvSpPr>
            <p:nvPr/>
          </p:nvSpPr>
          <p:spPr bwMode="auto">
            <a:xfrm>
              <a:off x="1025"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3" name="Line 273"/>
            <p:cNvSpPr>
              <a:spLocks noChangeShapeType="1"/>
            </p:cNvSpPr>
            <p:nvPr/>
          </p:nvSpPr>
          <p:spPr bwMode="auto">
            <a:xfrm>
              <a:off x="1264" y="205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4" name="Line 274"/>
            <p:cNvSpPr>
              <a:spLocks noChangeShapeType="1"/>
            </p:cNvSpPr>
            <p:nvPr/>
          </p:nvSpPr>
          <p:spPr bwMode="auto">
            <a:xfrm>
              <a:off x="150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5" name="Line 275"/>
            <p:cNvSpPr>
              <a:spLocks noChangeShapeType="1"/>
            </p:cNvSpPr>
            <p:nvPr/>
          </p:nvSpPr>
          <p:spPr bwMode="auto">
            <a:xfrm>
              <a:off x="174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6" name="Line 276"/>
            <p:cNvSpPr>
              <a:spLocks noChangeShapeType="1"/>
            </p:cNvSpPr>
            <p:nvPr/>
          </p:nvSpPr>
          <p:spPr bwMode="auto">
            <a:xfrm flipV="1">
              <a:off x="70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7" name="Line 277"/>
            <p:cNvSpPr>
              <a:spLocks noChangeShapeType="1"/>
            </p:cNvSpPr>
            <p:nvPr/>
          </p:nvSpPr>
          <p:spPr bwMode="auto">
            <a:xfrm flipV="1">
              <a:off x="94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8" name="Line 278"/>
            <p:cNvSpPr>
              <a:spLocks noChangeShapeType="1"/>
            </p:cNvSpPr>
            <p:nvPr/>
          </p:nvSpPr>
          <p:spPr bwMode="auto">
            <a:xfrm flipV="1">
              <a:off x="118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9" name="Line 279"/>
            <p:cNvSpPr>
              <a:spLocks noChangeShapeType="1"/>
            </p:cNvSpPr>
            <p:nvPr/>
          </p:nvSpPr>
          <p:spPr bwMode="auto">
            <a:xfrm flipV="1">
              <a:off x="142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60" name="Line 280"/>
            <p:cNvSpPr>
              <a:spLocks noChangeShapeType="1"/>
            </p:cNvSpPr>
            <p:nvPr/>
          </p:nvSpPr>
          <p:spPr bwMode="auto">
            <a:xfrm flipV="1">
              <a:off x="166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61" name="Line 281"/>
            <p:cNvSpPr>
              <a:spLocks noChangeShapeType="1"/>
            </p:cNvSpPr>
            <p:nvPr/>
          </p:nvSpPr>
          <p:spPr bwMode="auto">
            <a:xfrm flipV="1">
              <a:off x="190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62" name="Oval 282"/>
            <p:cNvSpPr>
              <a:spLocks noChangeArrowheads="1"/>
            </p:cNvSpPr>
            <p:nvPr/>
          </p:nvSpPr>
          <p:spPr bwMode="auto">
            <a:xfrm>
              <a:off x="1823"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3" name="Oval 283"/>
            <p:cNvSpPr>
              <a:spLocks noChangeArrowheads="1"/>
            </p:cNvSpPr>
            <p:nvPr/>
          </p:nvSpPr>
          <p:spPr bwMode="auto">
            <a:xfrm>
              <a:off x="1583"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4" name="Oval 284"/>
            <p:cNvSpPr>
              <a:spLocks noChangeArrowheads="1"/>
            </p:cNvSpPr>
            <p:nvPr/>
          </p:nvSpPr>
          <p:spPr bwMode="auto">
            <a:xfrm>
              <a:off x="134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5" name="Oval 285"/>
            <p:cNvSpPr>
              <a:spLocks noChangeArrowheads="1"/>
            </p:cNvSpPr>
            <p:nvPr/>
          </p:nvSpPr>
          <p:spPr bwMode="auto">
            <a:xfrm>
              <a:off x="110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6" name="Oval 286"/>
            <p:cNvSpPr>
              <a:spLocks noChangeArrowheads="1"/>
            </p:cNvSpPr>
            <p:nvPr/>
          </p:nvSpPr>
          <p:spPr bwMode="auto">
            <a:xfrm>
              <a:off x="864"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7" name="Oval 287"/>
            <p:cNvSpPr>
              <a:spLocks noChangeArrowheads="1"/>
            </p:cNvSpPr>
            <p:nvPr/>
          </p:nvSpPr>
          <p:spPr bwMode="auto">
            <a:xfrm>
              <a:off x="62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8" name="Line 288"/>
            <p:cNvSpPr>
              <a:spLocks noChangeShapeType="1"/>
            </p:cNvSpPr>
            <p:nvPr/>
          </p:nvSpPr>
          <p:spPr bwMode="auto">
            <a:xfrm>
              <a:off x="78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69" name="Line 289"/>
            <p:cNvSpPr>
              <a:spLocks noChangeShapeType="1"/>
            </p:cNvSpPr>
            <p:nvPr/>
          </p:nvSpPr>
          <p:spPr bwMode="auto">
            <a:xfrm>
              <a:off x="1025"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0" name="Line 290"/>
            <p:cNvSpPr>
              <a:spLocks noChangeShapeType="1"/>
            </p:cNvSpPr>
            <p:nvPr/>
          </p:nvSpPr>
          <p:spPr bwMode="auto">
            <a:xfrm>
              <a:off x="1264" y="229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1" name="Line 291"/>
            <p:cNvSpPr>
              <a:spLocks noChangeShapeType="1"/>
            </p:cNvSpPr>
            <p:nvPr/>
          </p:nvSpPr>
          <p:spPr bwMode="auto">
            <a:xfrm>
              <a:off x="150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2" name="Line 292"/>
            <p:cNvSpPr>
              <a:spLocks noChangeShapeType="1"/>
            </p:cNvSpPr>
            <p:nvPr/>
          </p:nvSpPr>
          <p:spPr bwMode="auto">
            <a:xfrm>
              <a:off x="174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3" name="Line 293"/>
            <p:cNvSpPr>
              <a:spLocks noChangeShapeType="1"/>
            </p:cNvSpPr>
            <p:nvPr/>
          </p:nvSpPr>
          <p:spPr bwMode="auto">
            <a:xfrm flipV="1">
              <a:off x="70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4" name="Line 294"/>
            <p:cNvSpPr>
              <a:spLocks noChangeShapeType="1"/>
            </p:cNvSpPr>
            <p:nvPr/>
          </p:nvSpPr>
          <p:spPr bwMode="auto">
            <a:xfrm flipV="1">
              <a:off x="94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5" name="Line 295"/>
            <p:cNvSpPr>
              <a:spLocks noChangeShapeType="1"/>
            </p:cNvSpPr>
            <p:nvPr/>
          </p:nvSpPr>
          <p:spPr bwMode="auto">
            <a:xfrm flipV="1">
              <a:off x="118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6" name="Line 296"/>
            <p:cNvSpPr>
              <a:spLocks noChangeShapeType="1"/>
            </p:cNvSpPr>
            <p:nvPr/>
          </p:nvSpPr>
          <p:spPr bwMode="auto">
            <a:xfrm flipV="1">
              <a:off x="142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7" name="Line 297"/>
            <p:cNvSpPr>
              <a:spLocks noChangeShapeType="1"/>
            </p:cNvSpPr>
            <p:nvPr/>
          </p:nvSpPr>
          <p:spPr bwMode="auto">
            <a:xfrm flipV="1">
              <a:off x="166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8" name="Line 298"/>
            <p:cNvSpPr>
              <a:spLocks noChangeShapeType="1"/>
            </p:cNvSpPr>
            <p:nvPr/>
          </p:nvSpPr>
          <p:spPr bwMode="auto">
            <a:xfrm flipV="1">
              <a:off x="190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9" name="Oval 299"/>
            <p:cNvSpPr>
              <a:spLocks noChangeArrowheads="1"/>
            </p:cNvSpPr>
            <p:nvPr/>
          </p:nvSpPr>
          <p:spPr bwMode="auto">
            <a:xfrm>
              <a:off x="1823"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0" name="Oval 300"/>
            <p:cNvSpPr>
              <a:spLocks noChangeArrowheads="1"/>
            </p:cNvSpPr>
            <p:nvPr/>
          </p:nvSpPr>
          <p:spPr bwMode="auto">
            <a:xfrm>
              <a:off x="1583"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1" name="Oval 301"/>
            <p:cNvSpPr>
              <a:spLocks noChangeArrowheads="1"/>
            </p:cNvSpPr>
            <p:nvPr/>
          </p:nvSpPr>
          <p:spPr bwMode="auto">
            <a:xfrm>
              <a:off x="134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2" name="Oval 302"/>
            <p:cNvSpPr>
              <a:spLocks noChangeArrowheads="1"/>
            </p:cNvSpPr>
            <p:nvPr/>
          </p:nvSpPr>
          <p:spPr bwMode="auto">
            <a:xfrm>
              <a:off x="110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3" name="Oval 303"/>
            <p:cNvSpPr>
              <a:spLocks noChangeArrowheads="1"/>
            </p:cNvSpPr>
            <p:nvPr/>
          </p:nvSpPr>
          <p:spPr bwMode="auto">
            <a:xfrm>
              <a:off x="864"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4" name="Oval 304"/>
            <p:cNvSpPr>
              <a:spLocks noChangeArrowheads="1"/>
            </p:cNvSpPr>
            <p:nvPr/>
          </p:nvSpPr>
          <p:spPr bwMode="auto">
            <a:xfrm>
              <a:off x="62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5" name="Line 305"/>
            <p:cNvSpPr>
              <a:spLocks noChangeShapeType="1"/>
            </p:cNvSpPr>
            <p:nvPr/>
          </p:nvSpPr>
          <p:spPr bwMode="auto">
            <a:xfrm>
              <a:off x="78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86" name="Line 306"/>
            <p:cNvSpPr>
              <a:spLocks noChangeShapeType="1"/>
            </p:cNvSpPr>
            <p:nvPr/>
          </p:nvSpPr>
          <p:spPr bwMode="auto">
            <a:xfrm>
              <a:off x="1025"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87" name="Line 307"/>
            <p:cNvSpPr>
              <a:spLocks noChangeShapeType="1"/>
            </p:cNvSpPr>
            <p:nvPr/>
          </p:nvSpPr>
          <p:spPr bwMode="auto">
            <a:xfrm>
              <a:off x="1264" y="253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88" name="Line 308"/>
            <p:cNvSpPr>
              <a:spLocks noChangeShapeType="1"/>
            </p:cNvSpPr>
            <p:nvPr/>
          </p:nvSpPr>
          <p:spPr bwMode="auto">
            <a:xfrm>
              <a:off x="150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89" name="Line 309"/>
            <p:cNvSpPr>
              <a:spLocks noChangeShapeType="1"/>
            </p:cNvSpPr>
            <p:nvPr/>
          </p:nvSpPr>
          <p:spPr bwMode="auto">
            <a:xfrm>
              <a:off x="174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0" name="Line 310"/>
            <p:cNvSpPr>
              <a:spLocks noChangeShapeType="1"/>
            </p:cNvSpPr>
            <p:nvPr/>
          </p:nvSpPr>
          <p:spPr bwMode="auto">
            <a:xfrm flipV="1">
              <a:off x="70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1" name="Line 311"/>
            <p:cNvSpPr>
              <a:spLocks noChangeShapeType="1"/>
            </p:cNvSpPr>
            <p:nvPr/>
          </p:nvSpPr>
          <p:spPr bwMode="auto">
            <a:xfrm flipV="1">
              <a:off x="94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2" name="Line 312"/>
            <p:cNvSpPr>
              <a:spLocks noChangeShapeType="1"/>
            </p:cNvSpPr>
            <p:nvPr/>
          </p:nvSpPr>
          <p:spPr bwMode="auto">
            <a:xfrm flipV="1">
              <a:off x="118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3" name="Line 313"/>
            <p:cNvSpPr>
              <a:spLocks noChangeShapeType="1"/>
            </p:cNvSpPr>
            <p:nvPr/>
          </p:nvSpPr>
          <p:spPr bwMode="auto">
            <a:xfrm flipV="1">
              <a:off x="142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4" name="Line 314"/>
            <p:cNvSpPr>
              <a:spLocks noChangeShapeType="1"/>
            </p:cNvSpPr>
            <p:nvPr/>
          </p:nvSpPr>
          <p:spPr bwMode="auto">
            <a:xfrm flipV="1">
              <a:off x="166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5" name="Line 315"/>
            <p:cNvSpPr>
              <a:spLocks noChangeShapeType="1"/>
            </p:cNvSpPr>
            <p:nvPr/>
          </p:nvSpPr>
          <p:spPr bwMode="auto">
            <a:xfrm flipV="1">
              <a:off x="190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grpSp>
        <p:nvGrpSpPr>
          <p:cNvPr id="3246178" name="Group 98"/>
          <p:cNvGrpSpPr>
            <a:grpSpLocks/>
          </p:cNvGrpSpPr>
          <p:nvPr/>
        </p:nvGrpSpPr>
        <p:grpSpPr bwMode="auto">
          <a:xfrm>
            <a:off x="533400" y="3276600"/>
            <a:ext cx="2157413" cy="1781175"/>
            <a:chOff x="624" y="1488"/>
            <a:chExt cx="1359" cy="1122"/>
          </a:xfrm>
        </p:grpSpPr>
        <p:sp>
          <p:nvSpPr>
            <p:cNvPr id="3246098" name="Rectangle 18"/>
            <p:cNvSpPr>
              <a:spLocks noChangeArrowheads="1"/>
            </p:cNvSpPr>
            <p:nvPr/>
          </p:nvSpPr>
          <p:spPr bwMode="auto">
            <a:xfrm>
              <a:off x="816" y="1696"/>
              <a:ext cx="720" cy="720"/>
            </a:xfrm>
            <a:prstGeom prst="rect">
              <a:avLst/>
            </a:prstGeom>
            <a:solidFill>
              <a:srgbClr val="C0C0C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099" name="Oval 19"/>
            <p:cNvSpPr>
              <a:spLocks noChangeArrowheads="1"/>
            </p:cNvSpPr>
            <p:nvPr/>
          </p:nvSpPr>
          <p:spPr bwMode="auto">
            <a:xfrm>
              <a:off x="1823"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0" name="Oval 20"/>
            <p:cNvSpPr>
              <a:spLocks noChangeArrowheads="1"/>
            </p:cNvSpPr>
            <p:nvPr/>
          </p:nvSpPr>
          <p:spPr bwMode="auto">
            <a:xfrm>
              <a:off x="1583"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1" name="Oval 21"/>
            <p:cNvSpPr>
              <a:spLocks noChangeArrowheads="1"/>
            </p:cNvSpPr>
            <p:nvPr/>
          </p:nvSpPr>
          <p:spPr bwMode="auto">
            <a:xfrm>
              <a:off x="134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2" name="Oval 22"/>
            <p:cNvSpPr>
              <a:spLocks noChangeArrowheads="1"/>
            </p:cNvSpPr>
            <p:nvPr/>
          </p:nvSpPr>
          <p:spPr bwMode="auto">
            <a:xfrm>
              <a:off x="110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3" name="Oval 23"/>
            <p:cNvSpPr>
              <a:spLocks noChangeArrowheads="1"/>
            </p:cNvSpPr>
            <p:nvPr/>
          </p:nvSpPr>
          <p:spPr bwMode="auto">
            <a:xfrm>
              <a:off x="864"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4" name="Oval 24"/>
            <p:cNvSpPr>
              <a:spLocks noChangeArrowheads="1"/>
            </p:cNvSpPr>
            <p:nvPr/>
          </p:nvSpPr>
          <p:spPr bwMode="auto">
            <a:xfrm>
              <a:off x="62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5" name="Line 25"/>
            <p:cNvSpPr>
              <a:spLocks noChangeShapeType="1"/>
            </p:cNvSpPr>
            <p:nvPr/>
          </p:nvSpPr>
          <p:spPr bwMode="auto">
            <a:xfrm>
              <a:off x="78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06" name="Line 26"/>
            <p:cNvSpPr>
              <a:spLocks noChangeShapeType="1"/>
            </p:cNvSpPr>
            <p:nvPr/>
          </p:nvSpPr>
          <p:spPr bwMode="auto">
            <a:xfrm>
              <a:off x="1025"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07" name="Line 27"/>
            <p:cNvSpPr>
              <a:spLocks noChangeShapeType="1"/>
            </p:cNvSpPr>
            <p:nvPr/>
          </p:nvSpPr>
          <p:spPr bwMode="auto">
            <a:xfrm>
              <a:off x="1264" y="1568"/>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08" name="Line 28"/>
            <p:cNvSpPr>
              <a:spLocks noChangeShapeType="1"/>
            </p:cNvSpPr>
            <p:nvPr/>
          </p:nvSpPr>
          <p:spPr bwMode="auto">
            <a:xfrm>
              <a:off x="150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09" name="Line 29"/>
            <p:cNvSpPr>
              <a:spLocks noChangeShapeType="1"/>
            </p:cNvSpPr>
            <p:nvPr/>
          </p:nvSpPr>
          <p:spPr bwMode="auto">
            <a:xfrm>
              <a:off x="174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10" name="Oval 30"/>
            <p:cNvSpPr>
              <a:spLocks noChangeArrowheads="1"/>
            </p:cNvSpPr>
            <p:nvPr/>
          </p:nvSpPr>
          <p:spPr bwMode="auto">
            <a:xfrm>
              <a:off x="1823"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1" name="Oval 31"/>
            <p:cNvSpPr>
              <a:spLocks noChangeArrowheads="1"/>
            </p:cNvSpPr>
            <p:nvPr/>
          </p:nvSpPr>
          <p:spPr bwMode="auto">
            <a:xfrm>
              <a:off x="1583"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2" name="Oval 32"/>
            <p:cNvSpPr>
              <a:spLocks noChangeArrowheads="1"/>
            </p:cNvSpPr>
            <p:nvPr/>
          </p:nvSpPr>
          <p:spPr bwMode="auto">
            <a:xfrm>
              <a:off x="134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3" name="Oval 33"/>
            <p:cNvSpPr>
              <a:spLocks noChangeArrowheads="1"/>
            </p:cNvSpPr>
            <p:nvPr/>
          </p:nvSpPr>
          <p:spPr bwMode="auto">
            <a:xfrm>
              <a:off x="110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4" name="Oval 34"/>
            <p:cNvSpPr>
              <a:spLocks noChangeArrowheads="1"/>
            </p:cNvSpPr>
            <p:nvPr/>
          </p:nvSpPr>
          <p:spPr bwMode="auto">
            <a:xfrm>
              <a:off x="864"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5" name="Oval 35"/>
            <p:cNvSpPr>
              <a:spLocks noChangeArrowheads="1"/>
            </p:cNvSpPr>
            <p:nvPr/>
          </p:nvSpPr>
          <p:spPr bwMode="auto">
            <a:xfrm>
              <a:off x="62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6" name="Line 36"/>
            <p:cNvSpPr>
              <a:spLocks noChangeShapeType="1"/>
            </p:cNvSpPr>
            <p:nvPr/>
          </p:nvSpPr>
          <p:spPr bwMode="auto">
            <a:xfrm>
              <a:off x="78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17" name="Line 37"/>
            <p:cNvSpPr>
              <a:spLocks noChangeShapeType="1"/>
            </p:cNvSpPr>
            <p:nvPr/>
          </p:nvSpPr>
          <p:spPr bwMode="auto">
            <a:xfrm>
              <a:off x="1025"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18" name="Line 38"/>
            <p:cNvSpPr>
              <a:spLocks noChangeShapeType="1"/>
            </p:cNvSpPr>
            <p:nvPr/>
          </p:nvSpPr>
          <p:spPr bwMode="auto">
            <a:xfrm>
              <a:off x="1264" y="181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19" name="Line 39"/>
            <p:cNvSpPr>
              <a:spLocks noChangeShapeType="1"/>
            </p:cNvSpPr>
            <p:nvPr/>
          </p:nvSpPr>
          <p:spPr bwMode="auto">
            <a:xfrm>
              <a:off x="150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0" name="Line 40"/>
            <p:cNvSpPr>
              <a:spLocks noChangeShapeType="1"/>
            </p:cNvSpPr>
            <p:nvPr/>
          </p:nvSpPr>
          <p:spPr bwMode="auto">
            <a:xfrm>
              <a:off x="174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1" name="Line 41"/>
            <p:cNvSpPr>
              <a:spLocks noChangeShapeType="1"/>
            </p:cNvSpPr>
            <p:nvPr/>
          </p:nvSpPr>
          <p:spPr bwMode="auto">
            <a:xfrm flipV="1">
              <a:off x="70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2" name="Line 42"/>
            <p:cNvSpPr>
              <a:spLocks noChangeShapeType="1"/>
            </p:cNvSpPr>
            <p:nvPr/>
          </p:nvSpPr>
          <p:spPr bwMode="auto">
            <a:xfrm flipV="1">
              <a:off x="94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3" name="Line 43"/>
            <p:cNvSpPr>
              <a:spLocks noChangeShapeType="1"/>
            </p:cNvSpPr>
            <p:nvPr/>
          </p:nvSpPr>
          <p:spPr bwMode="auto">
            <a:xfrm flipV="1">
              <a:off x="118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4" name="Line 44"/>
            <p:cNvSpPr>
              <a:spLocks noChangeShapeType="1"/>
            </p:cNvSpPr>
            <p:nvPr/>
          </p:nvSpPr>
          <p:spPr bwMode="auto">
            <a:xfrm flipV="1">
              <a:off x="142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5" name="Line 45"/>
            <p:cNvSpPr>
              <a:spLocks noChangeShapeType="1"/>
            </p:cNvSpPr>
            <p:nvPr/>
          </p:nvSpPr>
          <p:spPr bwMode="auto">
            <a:xfrm flipV="1">
              <a:off x="166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6" name="Line 46"/>
            <p:cNvSpPr>
              <a:spLocks noChangeShapeType="1"/>
            </p:cNvSpPr>
            <p:nvPr/>
          </p:nvSpPr>
          <p:spPr bwMode="auto">
            <a:xfrm flipV="1">
              <a:off x="190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7" name="Oval 47"/>
            <p:cNvSpPr>
              <a:spLocks noChangeArrowheads="1"/>
            </p:cNvSpPr>
            <p:nvPr/>
          </p:nvSpPr>
          <p:spPr bwMode="auto">
            <a:xfrm>
              <a:off x="1823"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28" name="Oval 48"/>
            <p:cNvSpPr>
              <a:spLocks noChangeArrowheads="1"/>
            </p:cNvSpPr>
            <p:nvPr/>
          </p:nvSpPr>
          <p:spPr bwMode="auto">
            <a:xfrm>
              <a:off x="1583"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29" name="Oval 49"/>
            <p:cNvSpPr>
              <a:spLocks noChangeArrowheads="1"/>
            </p:cNvSpPr>
            <p:nvPr/>
          </p:nvSpPr>
          <p:spPr bwMode="auto">
            <a:xfrm>
              <a:off x="1344" y="196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30" name="Oval 50"/>
            <p:cNvSpPr>
              <a:spLocks noChangeArrowheads="1"/>
            </p:cNvSpPr>
            <p:nvPr/>
          </p:nvSpPr>
          <p:spPr bwMode="auto">
            <a:xfrm>
              <a:off x="1104" y="1969"/>
              <a:ext cx="159" cy="160"/>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31" name="Oval 51"/>
            <p:cNvSpPr>
              <a:spLocks noChangeArrowheads="1"/>
            </p:cNvSpPr>
            <p:nvPr/>
          </p:nvSpPr>
          <p:spPr bwMode="auto">
            <a:xfrm>
              <a:off x="864"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32" name="Oval 52"/>
            <p:cNvSpPr>
              <a:spLocks noChangeArrowheads="1"/>
            </p:cNvSpPr>
            <p:nvPr/>
          </p:nvSpPr>
          <p:spPr bwMode="auto">
            <a:xfrm>
              <a:off x="624" y="196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33" name="Line 53"/>
            <p:cNvSpPr>
              <a:spLocks noChangeShapeType="1"/>
            </p:cNvSpPr>
            <p:nvPr/>
          </p:nvSpPr>
          <p:spPr bwMode="auto">
            <a:xfrm>
              <a:off x="78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4" name="Line 54"/>
            <p:cNvSpPr>
              <a:spLocks noChangeShapeType="1"/>
            </p:cNvSpPr>
            <p:nvPr/>
          </p:nvSpPr>
          <p:spPr bwMode="auto">
            <a:xfrm>
              <a:off x="1025"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5" name="Line 55"/>
            <p:cNvSpPr>
              <a:spLocks noChangeShapeType="1"/>
            </p:cNvSpPr>
            <p:nvPr/>
          </p:nvSpPr>
          <p:spPr bwMode="auto">
            <a:xfrm>
              <a:off x="1264" y="205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6" name="Line 56"/>
            <p:cNvSpPr>
              <a:spLocks noChangeShapeType="1"/>
            </p:cNvSpPr>
            <p:nvPr/>
          </p:nvSpPr>
          <p:spPr bwMode="auto">
            <a:xfrm>
              <a:off x="150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7" name="Line 57"/>
            <p:cNvSpPr>
              <a:spLocks noChangeShapeType="1"/>
            </p:cNvSpPr>
            <p:nvPr/>
          </p:nvSpPr>
          <p:spPr bwMode="auto">
            <a:xfrm>
              <a:off x="174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8" name="Line 58"/>
            <p:cNvSpPr>
              <a:spLocks noChangeShapeType="1"/>
            </p:cNvSpPr>
            <p:nvPr/>
          </p:nvSpPr>
          <p:spPr bwMode="auto">
            <a:xfrm flipV="1">
              <a:off x="70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9" name="Line 59"/>
            <p:cNvSpPr>
              <a:spLocks noChangeShapeType="1"/>
            </p:cNvSpPr>
            <p:nvPr/>
          </p:nvSpPr>
          <p:spPr bwMode="auto">
            <a:xfrm flipV="1">
              <a:off x="94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40" name="Line 60"/>
            <p:cNvSpPr>
              <a:spLocks noChangeShapeType="1"/>
            </p:cNvSpPr>
            <p:nvPr/>
          </p:nvSpPr>
          <p:spPr bwMode="auto">
            <a:xfrm flipV="1">
              <a:off x="118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41" name="Line 61"/>
            <p:cNvSpPr>
              <a:spLocks noChangeShapeType="1"/>
            </p:cNvSpPr>
            <p:nvPr/>
          </p:nvSpPr>
          <p:spPr bwMode="auto">
            <a:xfrm flipV="1">
              <a:off x="142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42" name="Line 62"/>
            <p:cNvSpPr>
              <a:spLocks noChangeShapeType="1"/>
            </p:cNvSpPr>
            <p:nvPr/>
          </p:nvSpPr>
          <p:spPr bwMode="auto">
            <a:xfrm flipV="1">
              <a:off x="166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43" name="Line 63"/>
            <p:cNvSpPr>
              <a:spLocks noChangeShapeType="1"/>
            </p:cNvSpPr>
            <p:nvPr/>
          </p:nvSpPr>
          <p:spPr bwMode="auto">
            <a:xfrm flipV="1">
              <a:off x="190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44" name="Oval 64"/>
            <p:cNvSpPr>
              <a:spLocks noChangeArrowheads="1"/>
            </p:cNvSpPr>
            <p:nvPr/>
          </p:nvSpPr>
          <p:spPr bwMode="auto">
            <a:xfrm>
              <a:off x="1823"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5" name="Oval 65"/>
            <p:cNvSpPr>
              <a:spLocks noChangeArrowheads="1"/>
            </p:cNvSpPr>
            <p:nvPr/>
          </p:nvSpPr>
          <p:spPr bwMode="auto">
            <a:xfrm>
              <a:off x="1583"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6" name="Oval 66"/>
            <p:cNvSpPr>
              <a:spLocks noChangeArrowheads="1"/>
            </p:cNvSpPr>
            <p:nvPr/>
          </p:nvSpPr>
          <p:spPr bwMode="auto">
            <a:xfrm>
              <a:off x="134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7" name="Oval 67"/>
            <p:cNvSpPr>
              <a:spLocks noChangeArrowheads="1"/>
            </p:cNvSpPr>
            <p:nvPr/>
          </p:nvSpPr>
          <p:spPr bwMode="auto">
            <a:xfrm>
              <a:off x="110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8" name="Oval 68"/>
            <p:cNvSpPr>
              <a:spLocks noChangeArrowheads="1"/>
            </p:cNvSpPr>
            <p:nvPr/>
          </p:nvSpPr>
          <p:spPr bwMode="auto">
            <a:xfrm>
              <a:off x="864"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9" name="Oval 69"/>
            <p:cNvSpPr>
              <a:spLocks noChangeArrowheads="1"/>
            </p:cNvSpPr>
            <p:nvPr/>
          </p:nvSpPr>
          <p:spPr bwMode="auto">
            <a:xfrm>
              <a:off x="62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50" name="Line 70"/>
            <p:cNvSpPr>
              <a:spLocks noChangeShapeType="1"/>
            </p:cNvSpPr>
            <p:nvPr/>
          </p:nvSpPr>
          <p:spPr bwMode="auto">
            <a:xfrm>
              <a:off x="78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1" name="Line 71"/>
            <p:cNvSpPr>
              <a:spLocks noChangeShapeType="1"/>
            </p:cNvSpPr>
            <p:nvPr/>
          </p:nvSpPr>
          <p:spPr bwMode="auto">
            <a:xfrm>
              <a:off x="1025"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2" name="Line 72"/>
            <p:cNvSpPr>
              <a:spLocks noChangeShapeType="1"/>
            </p:cNvSpPr>
            <p:nvPr/>
          </p:nvSpPr>
          <p:spPr bwMode="auto">
            <a:xfrm>
              <a:off x="1264" y="229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3" name="Line 73"/>
            <p:cNvSpPr>
              <a:spLocks noChangeShapeType="1"/>
            </p:cNvSpPr>
            <p:nvPr/>
          </p:nvSpPr>
          <p:spPr bwMode="auto">
            <a:xfrm>
              <a:off x="150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4" name="Line 74"/>
            <p:cNvSpPr>
              <a:spLocks noChangeShapeType="1"/>
            </p:cNvSpPr>
            <p:nvPr/>
          </p:nvSpPr>
          <p:spPr bwMode="auto">
            <a:xfrm>
              <a:off x="174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5" name="Line 75"/>
            <p:cNvSpPr>
              <a:spLocks noChangeShapeType="1"/>
            </p:cNvSpPr>
            <p:nvPr/>
          </p:nvSpPr>
          <p:spPr bwMode="auto">
            <a:xfrm flipV="1">
              <a:off x="70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6" name="Line 76"/>
            <p:cNvSpPr>
              <a:spLocks noChangeShapeType="1"/>
            </p:cNvSpPr>
            <p:nvPr/>
          </p:nvSpPr>
          <p:spPr bwMode="auto">
            <a:xfrm flipV="1">
              <a:off x="94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7" name="Line 77"/>
            <p:cNvSpPr>
              <a:spLocks noChangeShapeType="1"/>
            </p:cNvSpPr>
            <p:nvPr/>
          </p:nvSpPr>
          <p:spPr bwMode="auto">
            <a:xfrm flipV="1">
              <a:off x="118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8" name="Line 78"/>
            <p:cNvSpPr>
              <a:spLocks noChangeShapeType="1"/>
            </p:cNvSpPr>
            <p:nvPr/>
          </p:nvSpPr>
          <p:spPr bwMode="auto">
            <a:xfrm flipV="1">
              <a:off x="142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9" name="Line 79"/>
            <p:cNvSpPr>
              <a:spLocks noChangeShapeType="1"/>
            </p:cNvSpPr>
            <p:nvPr/>
          </p:nvSpPr>
          <p:spPr bwMode="auto">
            <a:xfrm flipV="1">
              <a:off x="166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60" name="Line 80"/>
            <p:cNvSpPr>
              <a:spLocks noChangeShapeType="1"/>
            </p:cNvSpPr>
            <p:nvPr/>
          </p:nvSpPr>
          <p:spPr bwMode="auto">
            <a:xfrm flipV="1">
              <a:off x="190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61" name="Oval 81"/>
            <p:cNvSpPr>
              <a:spLocks noChangeArrowheads="1"/>
            </p:cNvSpPr>
            <p:nvPr/>
          </p:nvSpPr>
          <p:spPr bwMode="auto">
            <a:xfrm>
              <a:off x="1823"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2" name="Oval 82"/>
            <p:cNvSpPr>
              <a:spLocks noChangeArrowheads="1"/>
            </p:cNvSpPr>
            <p:nvPr/>
          </p:nvSpPr>
          <p:spPr bwMode="auto">
            <a:xfrm>
              <a:off x="1583"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3" name="Oval 83"/>
            <p:cNvSpPr>
              <a:spLocks noChangeArrowheads="1"/>
            </p:cNvSpPr>
            <p:nvPr/>
          </p:nvSpPr>
          <p:spPr bwMode="auto">
            <a:xfrm>
              <a:off x="134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4" name="Oval 84"/>
            <p:cNvSpPr>
              <a:spLocks noChangeArrowheads="1"/>
            </p:cNvSpPr>
            <p:nvPr/>
          </p:nvSpPr>
          <p:spPr bwMode="auto">
            <a:xfrm>
              <a:off x="110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5" name="Oval 85"/>
            <p:cNvSpPr>
              <a:spLocks noChangeArrowheads="1"/>
            </p:cNvSpPr>
            <p:nvPr/>
          </p:nvSpPr>
          <p:spPr bwMode="auto">
            <a:xfrm>
              <a:off x="864"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6" name="Oval 86"/>
            <p:cNvSpPr>
              <a:spLocks noChangeArrowheads="1"/>
            </p:cNvSpPr>
            <p:nvPr/>
          </p:nvSpPr>
          <p:spPr bwMode="auto">
            <a:xfrm>
              <a:off x="62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7" name="Line 87"/>
            <p:cNvSpPr>
              <a:spLocks noChangeShapeType="1"/>
            </p:cNvSpPr>
            <p:nvPr/>
          </p:nvSpPr>
          <p:spPr bwMode="auto">
            <a:xfrm>
              <a:off x="78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68" name="Line 88"/>
            <p:cNvSpPr>
              <a:spLocks noChangeShapeType="1"/>
            </p:cNvSpPr>
            <p:nvPr/>
          </p:nvSpPr>
          <p:spPr bwMode="auto">
            <a:xfrm>
              <a:off x="1025"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69" name="Line 89"/>
            <p:cNvSpPr>
              <a:spLocks noChangeShapeType="1"/>
            </p:cNvSpPr>
            <p:nvPr/>
          </p:nvSpPr>
          <p:spPr bwMode="auto">
            <a:xfrm>
              <a:off x="1264" y="253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0" name="Line 90"/>
            <p:cNvSpPr>
              <a:spLocks noChangeShapeType="1"/>
            </p:cNvSpPr>
            <p:nvPr/>
          </p:nvSpPr>
          <p:spPr bwMode="auto">
            <a:xfrm>
              <a:off x="150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1" name="Line 91"/>
            <p:cNvSpPr>
              <a:spLocks noChangeShapeType="1"/>
            </p:cNvSpPr>
            <p:nvPr/>
          </p:nvSpPr>
          <p:spPr bwMode="auto">
            <a:xfrm>
              <a:off x="174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2" name="Line 92"/>
            <p:cNvSpPr>
              <a:spLocks noChangeShapeType="1"/>
            </p:cNvSpPr>
            <p:nvPr/>
          </p:nvSpPr>
          <p:spPr bwMode="auto">
            <a:xfrm flipV="1">
              <a:off x="70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3" name="Line 93"/>
            <p:cNvSpPr>
              <a:spLocks noChangeShapeType="1"/>
            </p:cNvSpPr>
            <p:nvPr/>
          </p:nvSpPr>
          <p:spPr bwMode="auto">
            <a:xfrm flipV="1">
              <a:off x="94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4" name="Line 94"/>
            <p:cNvSpPr>
              <a:spLocks noChangeShapeType="1"/>
            </p:cNvSpPr>
            <p:nvPr/>
          </p:nvSpPr>
          <p:spPr bwMode="auto">
            <a:xfrm flipV="1">
              <a:off x="118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5" name="Line 95"/>
            <p:cNvSpPr>
              <a:spLocks noChangeShapeType="1"/>
            </p:cNvSpPr>
            <p:nvPr/>
          </p:nvSpPr>
          <p:spPr bwMode="auto">
            <a:xfrm flipV="1">
              <a:off x="142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6" name="Line 96"/>
            <p:cNvSpPr>
              <a:spLocks noChangeShapeType="1"/>
            </p:cNvSpPr>
            <p:nvPr/>
          </p:nvSpPr>
          <p:spPr bwMode="auto">
            <a:xfrm flipV="1">
              <a:off x="166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7" name="Line 97"/>
            <p:cNvSpPr>
              <a:spLocks noChangeShapeType="1"/>
            </p:cNvSpPr>
            <p:nvPr/>
          </p:nvSpPr>
          <p:spPr bwMode="auto">
            <a:xfrm flipV="1">
              <a:off x="190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3246184" name="Oval 104"/>
          <p:cNvSpPr>
            <a:spLocks noChangeArrowheads="1"/>
          </p:cNvSpPr>
          <p:nvPr/>
        </p:nvSpPr>
        <p:spPr bwMode="auto">
          <a:xfrm>
            <a:off x="3503613" y="5257800"/>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85" name="Oval 105"/>
          <p:cNvSpPr>
            <a:spLocks noChangeArrowheads="1"/>
          </p:cNvSpPr>
          <p:nvPr/>
        </p:nvSpPr>
        <p:spPr bwMode="auto">
          <a:xfrm>
            <a:off x="3124200" y="5257800"/>
            <a:ext cx="252413"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86" name="Oval 106"/>
          <p:cNvSpPr>
            <a:spLocks noChangeArrowheads="1"/>
          </p:cNvSpPr>
          <p:nvPr/>
        </p:nvSpPr>
        <p:spPr bwMode="auto">
          <a:xfrm>
            <a:off x="2743200" y="5257800"/>
            <a:ext cx="252413"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87" name="Oval 107"/>
          <p:cNvSpPr>
            <a:spLocks noChangeArrowheads="1"/>
          </p:cNvSpPr>
          <p:nvPr/>
        </p:nvSpPr>
        <p:spPr bwMode="auto">
          <a:xfrm>
            <a:off x="2362200" y="5257800"/>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88" name="Line 108"/>
          <p:cNvSpPr>
            <a:spLocks noChangeShapeType="1"/>
          </p:cNvSpPr>
          <p:nvPr/>
        </p:nvSpPr>
        <p:spPr bwMode="auto">
          <a:xfrm>
            <a:off x="2617788" y="5386388"/>
            <a:ext cx="125412"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89" name="Line 109"/>
          <p:cNvSpPr>
            <a:spLocks noChangeShapeType="1"/>
          </p:cNvSpPr>
          <p:nvPr/>
        </p:nvSpPr>
        <p:spPr bwMode="auto">
          <a:xfrm>
            <a:off x="2997200" y="5386388"/>
            <a:ext cx="127000"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90" name="Line 110"/>
          <p:cNvSpPr>
            <a:spLocks noChangeShapeType="1"/>
          </p:cNvSpPr>
          <p:nvPr/>
        </p:nvSpPr>
        <p:spPr bwMode="auto">
          <a:xfrm>
            <a:off x="3378200" y="5386388"/>
            <a:ext cx="125413"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93" name="Oval 113"/>
          <p:cNvSpPr>
            <a:spLocks noChangeArrowheads="1"/>
          </p:cNvSpPr>
          <p:nvPr/>
        </p:nvSpPr>
        <p:spPr bwMode="auto">
          <a:xfrm>
            <a:off x="3503613" y="5638800"/>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94" name="Oval 114"/>
          <p:cNvSpPr>
            <a:spLocks noChangeArrowheads="1"/>
          </p:cNvSpPr>
          <p:nvPr/>
        </p:nvSpPr>
        <p:spPr bwMode="auto">
          <a:xfrm>
            <a:off x="3124200" y="5638800"/>
            <a:ext cx="252413"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95" name="Oval 115"/>
          <p:cNvSpPr>
            <a:spLocks noChangeArrowheads="1"/>
          </p:cNvSpPr>
          <p:nvPr/>
        </p:nvSpPr>
        <p:spPr bwMode="auto">
          <a:xfrm>
            <a:off x="2743200" y="5638800"/>
            <a:ext cx="252413" cy="254000"/>
          </a:xfrm>
          <a:prstGeom prst="ellipse">
            <a:avLst/>
          </a:prstGeom>
          <a:solidFill>
            <a:srgbClr val="FF0000"/>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96" name="Oval 116"/>
          <p:cNvSpPr>
            <a:spLocks noChangeArrowheads="1"/>
          </p:cNvSpPr>
          <p:nvPr/>
        </p:nvSpPr>
        <p:spPr bwMode="auto">
          <a:xfrm>
            <a:off x="2362200" y="5638800"/>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97" name="Line 117"/>
          <p:cNvSpPr>
            <a:spLocks noChangeShapeType="1"/>
          </p:cNvSpPr>
          <p:nvPr/>
        </p:nvSpPr>
        <p:spPr bwMode="auto">
          <a:xfrm>
            <a:off x="2617788" y="5767388"/>
            <a:ext cx="125412"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98" name="Line 118"/>
          <p:cNvSpPr>
            <a:spLocks noChangeShapeType="1"/>
          </p:cNvSpPr>
          <p:nvPr/>
        </p:nvSpPr>
        <p:spPr bwMode="auto">
          <a:xfrm>
            <a:off x="2997200" y="5767388"/>
            <a:ext cx="127000"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99" name="Line 119"/>
          <p:cNvSpPr>
            <a:spLocks noChangeShapeType="1"/>
          </p:cNvSpPr>
          <p:nvPr/>
        </p:nvSpPr>
        <p:spPr bwMode="auto">
          <a:xfrm>
            <a:off x="3378200" y="5767388"/>
            <a:ext cx="125413"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01" name="Line 121"/>
          <p:cNvSpPr>
            <a:spLocks noChangeShapeType="1"/>
          </p:cNvSpPr>
          <p:nvPr/>
        </p:nvSpPr>
        <p:spPr bwMode="auto">
          <a:xfrm flipV="1">
            <a:off x="2489200" y="5511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02" name="Line 122"/>
          <p:cNvSpPr>
            <a:spLocks noChangeShapeType="1"/>
          </p:cNvSpPr>
          <p:nvPr/>
        </p:nvSpPr>
        <p:spPr bwMode="auto">
          <a:xfrm flipV="1">
            <a:off x="2868613" y="5511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03" name="Line 123"/>
          <p:cNvSpPr>
            <a:spLocks noChangeShapeType="1"/>
          </p:cNvSpPr>
          <p:nvPr/>
        </p:nvSpPr>
        <p:spPr bwMode="auto">
          <a:xfrm flipV="1">
            <a:off x="3249613" y="5511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04" name="Line 124"/>
          <p:cNvSpPr>
            <a:spLocks noChangeShapeType="1"/>
          </p:cNvSpPr>
          <p:nvPr/>
        </p:nvSpPr>
        <p:spPr bwMode="auto">
          <a:xfrm flipV="1">
            <a:off x="3632200" y="5511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07" name="Oval 127"/>
          <p:cNvSpPr>
            <a:spLocks noChangeArrowheads="1"/>
          </p:cNvSpPr>
          <p:nvPr/>
        </p:nvSpPr>
        <p:spPr bwMode="auto">
          <a:xfrm>
            <a:off x="3503613" y="6021388"/>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208" name="Oval 128"/>
          <p:cNvSpPr>
            <a:spLocks noChangeArrowheads="1"/>
          </p:cNvSpPr>
          <p:nvPr/>
        </p:nvSpPr>
        <p:spPr bwMode="auto">
          <a:xfrm>
            <a:off x="3124200" y="6021388"/>
            <a:ext cx="252413"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209" name="Oval 129"/>
          <p:cNvSpPr>
            <a:spLocks noChangeArrowheads="1"/>
          </p:cNvSpPr>
          <p:nvPr/>
        </p:nvSpPr>
        <p:spPr bwMode="auto">
          <a:xfrm>
            <a:off x="2743200" y="6021388"/>
            <a:ext cx="252413"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210" name="Oval 130"/>
          <p:cNvSpPr>
            <a:spLocks noChangeArrowheads="1"/>
          </p:cNvSpPr>
          <p:nvPr/>
        </p:nvSpPr>
        <p:spPr bwMode="auto">
          <a:xfrm>
            <a:off x="2362200" y="6021388"/>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211" name="Line 131"/>
          <p:cNvSpPr>
            <a:spLocks noChangeShapeType="1"/>
          </p:cNvSpPr>
          <p:nvPr/>
        </p:nvSpPr>
        <p:spPr bwMode="auto">
          <a:xfrm>
            <a:off x="2617788" y="6148388"/>
            <a:ext cx="125412"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2" name="Line 132"/>
          <p:cNvSpPr>
            <a:spLocks noChangeShapeType="1"/>
          </p:cNvSpPr>
          <p:nvPr/>
        </p:nvSpPr>
        <p:spPr bwMode="auto">
          <a:xfrm>
            <a:off x="2997200" y="6148388"/>
            <a:ext cx="127000"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3" name="Line 133"/>
          <p:cNvSpPr>
            <a:spLocks noChangeShapeType="1"/>
          </p:cNvSpPr>
          <p:nvPr/>
        </p:nvSpPr>
        <p:spPr bwMode="auto">
          <a:xfrm>
            <a:off x="3378200" y="6148388"/>
            <a:ext cx="125413"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5" name="Line 135"/>
          <p:cNvSpPr>
            <a:spLocks noChangeShapeType="1"/>
          </p:cNvSpPr>
          <p:nvPr/>
        </p:nvSpPr>
        <p:spPr bwMode="auto">
          <a:xfrm flipV="1">
            <a:off x="2489200" y="5892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6" name="Line 136"/>
          <p:cNvSpPr>
            <a:spLocks noChangeShapeType="1"/>
          </p:cNvSpPr>
          <p:nvPr/>
        </p:nvSpPr>
        <p:spPr bwMode="auto">
          <a:xfrm flipV="1">
            <a:off x="2868613" y="5892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7" name="Line 137"/>
          <p:cNvSpPr>
            <a:spLocks noChangeShapeType="1"/>
          </p:cNvSpPr>
          <p:nvPr/>
        </p:nvSpPr>
        <p:spPr bwMode="auto">
          <a:xfrm flipV="1">
            <a:off x="3249613" y="5892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8" name="Line 138"/>
          <p:cNvSpPr>
            <a:spLocks noChangeShapeType="1"/>
          </p:cNvSpPr>
          <p:nvPr/>
        </p:nvSpPr>
        <p:spPr bwMode="auto">
          <a:xfrm flipV="1">
            <a:off x="3632200" y="5892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79" name="Line 99"/>
          <p:cNvSpPr>
            <a:spLocks noChangeShapeType="1"/>
          </p:cNvSpPr>
          <p:nvPr/>
        </p:nvSpPr>
        <p:spPr bwMode="auto">
          <a:xfrm>
            <a:off x="1066800" y="3810000"/>
            <a:ext cx="1676400" cy="18288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180" name="Line 100"/>
          <p:cNvSpPr>
            <a:spLocks noChangeShapeType="1"/>
          </p:cNvSpPr>
          <p:nvPr/>
        </p:nvSpPr>
        <p:spPr bwMode="auto">
          <a:xfrm>
            <a:off x="1422400" y="3784600"/>
            <a:ext cx="1397000" cy="19304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181" name="Line 101"/>
          <p:cNvSpPr>
            <a:spLocks noChangeShapeType="1"/>
          </p:cNvSpPr>
          <p:nvPr/>
        </p:nvSpPr>
        <p:spPr bwMode="auto">
          <a:xfrm>
            <a:off x="1803400" y="3810000"/>
            <a:ext cx="1016000" cy="19050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35" name="Line 155"/>
          <p:cNvSpPr>
            <a:spLocks noChangeShapeType="1"/>
          </p:cNvSpPr>
          <p:nvPr/>
        </p:nvSpPr>
        <p:spPr bwMode="auto">
          <a:xfrm>
            <a:off x="1054100" y="4572000"/>
            <a:ext cx="1765300" cy="11430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36" name="Line 156"/>
          <p:cNvSpPr>
            <a:spLocks noChangeShapeType="1"/>
          </p:cNvSpPr>
          <p:nvPr/>
        </p:nvSpPr>
        <p:spPr bwMode="auto">
          <a:xfrm>
            <a:off x="1409700" y="4546600"/>
            <a:ext cx="1409700" cy="11684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37" name="Line 157"/>
          <p:cNvSpPr>
            <a:spLocks noChangeShapeType="1"/>
          </p:cNvSpPr>
          <p:nvPr/>
        </p:nvSpPr>
        <p:spPr bwMode="auto">
          <a:xfrm>
            <a:off x="1790700" y="4572000"/>
            <a:ext cx="1028700" cy="11430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38" name="Line 158"/>
          <p:cNvSpPr>
            <a:spLocks noChangeShapeType="1"/>
          </p:cNvSpPr>
          <p:nvPr/>
        </p:nvSpPr>
        <p:spPr bwMode="auto">
          <a:xfrm>
            <a:off x="1066800" y="4191000"/>
            <a:ext cx="1676400" cy="14478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39" name="Line 159"/>
          <p:cNvSpPr>
            <a:spLocks noChangeShapeType="1"/>
          </p:cNvSpPr>
          <p:nvPr/>
        </p:nvSpPr>
        <p:spPr bwMode="auto">
          <a:xfrm>
            <a:off x="1422400" y="4165600"/>
            <a:ext cx="1397000" cy="15494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40" name="Line 160"/>
          <p:cNvSpPr>
            <a:spLocks noChangeShapeType="1"/>
          </p:cNvSpPr>
          <p:nvPr/>
        </p:nvSpPr>
        <p:spPr bwMode="auto">
          <a:xfrm>
            <a:off x="1803400" y="4191000"/>
            <a:ext cx="1016000" cy="15240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246262" name="Group 182"/>
          <p:cNvGrpSpPr>
            <a:grpSpLocks/>
          </p:cNvGrpSpPr>
          <p:nvPr/>
        </p:nvGrpSpPr>
        <p:grpSpPr bwMode="auto">
          <a:xfrm>
            <a:off x="6705600" y="3352800"/>
            <a:ext cx="1014413" cy="1017588"/>
            <a:chOff x="769" y="2495"/>
            <a:chExt cx="639" cy="641"/>
          </a:xfrm>
        </p:grpSpPr>
        <p:sp>
          <p:nvSpPr>
            <p:cNvPr id="3246241" name="Oval 161"/>
            <p:cNvSpPr>
              <a:spLocks noChangeArrowheads="1"/>
            </p:cNvSpPr>
            <p:nvPr/>
          </p:nvSpPr>
          <p:spPr bwMode="auto">
            <a:xfrm>
              <a:off x="124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w13</a:t>
              </a:r>
            </a:p>
          </p:txBody>
        </p:sp>
        <p:sp>
          <p:nvSpPr>
            <p:cNvPr id="3246242" name="Oval 162"/>
            <p:cNvSpPr>
              <a:spLocks noChangeArrowheads="1"/>
            </p:cNvSpPr>
            <p:nvPr/>
          </p:nvSpPr>
          <p:spPr bwMode="auto">
            <a:xfrm>
              <a:off x="100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w12</a:t>
              </a:r>
            </a:p>
          </p:txBody>
        </p:sp>
        <p:sp>
          <p:nvSpPr>
            <p:cNvPr id="3246243" name="Oval 163"/>
            <p:cNvSpPr>
              <a:spLocks noChangeArrowheads="1"/>
            </p:cNvSpPr>
            <p:nvPr/>
          </p:nvSpPr>
          <p:spPr bwMode="auto">
            <a:xfrm>
              <a:off x="769" y="2495"/>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w11</a:t>
              </a:r>
            </a:p>
          </p:txBody>
        </p:sp>
        <p:sp>
          <p:nvSpPr>
            <p:cNvPr id="3246244" name="Line 164"/>
            <p:cNvSpPr>
              <a:spLocks noChangeShapeType="1"/>
            </p:cNvSpPr>
            <p:nvPr/>
          </p:nvSpPr>
          <p:spPr bwMode="auto">
            <a:xfrm>
              <a:off x="92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45" name="Line 165"/>
            <p:cNvSpPr>
              <a:spLocks noChangeShapeType="1"/>
            </p:cNvSpPr>
            <p:nvPr/>
          </p:nvSpPr>
          <p:spPr bwMode="auto">
            <a:xfrm>
              <a:off x="116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46" name="Oval 166"/>
            <p:cNvSpPr>
              <a:spLocks noChangeArrowheads="1"/>
            </p:cNvSpPr>
            <p:nvPr/>
          </p:nvSpPr>
          <p:spPr bwMode="auto">
            <a:xfrm>
              <a:off x="1248" y="273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w23</a:t>
              </a:r>
            </a:p>
          </p:txBody>
        </p:sp>
        <p:sp>
          <p:nvSpPr>
            <p:cNvPr id="3246247" name="Oval 167"/>
            <p:cNvSpPr>
              <a:spLocks noChangeArrowheads="1"/>
            </p:cNvSpPr>
            <p:nvPr/>
          </p:nvSpPr>
          <p:spPr bwMode="auto">
            <a:xfrm>
              <a:off x="1008" y="273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w22</a:t>
              </a:r>
            </a:p>
          </p:txBody>
        </p:sp>
        <p:sp>
          <p:nvSpPr>
            <p:cNvPr id="3246248" name="Oval 168"/>
            <p:cNvSpPr>
              <a:spLocks noChangeArrowheads="1"/>
            </p:cNvSpPr>
            <p:nvPr/>
          </p:nvSpPr>
          <p:spPr bwMode="auto">
            <a:xfrm>
              <a:off x="769" y="273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w21</a:t>
              </a:r>
            </a:p>
          </p:txBody>
        </p:sp>
        <p:sp>
          <p:nvSpPr>
            <p:cNvPr id="3246249" name="Line 169"/>
            <p:cNvSpPr>
              <a:spLocks noChangeShapeType="1"/>
            </p:cNvSpPr>
            <p:nvPr/>
          </p:nvSpPr>
          <p:spPr bwMode="auto">
            <a:xfrm>
              <a:off x="92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0" name="Line 170"/>
            <p:cNvSpPr>
              <a:spLocks noChangeShapeType="1"/>
            </p:cNvSpPr>
            <p:nvPr/>
          </p:nvSpPr>
          <p:spPr bwMode="auto">
            <a:xfrm>
              <a:off x="116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1" name="Line 171"/>
            <p:cNvSpPr>
              <a:spLocks noChangeShapeType="1"/>
            </p:cNvSpPr>
            <p:nvPr/>
          </p:nvSpPr>
          <p:spPr bwMode="auto">
            <a:xfrm flipV="1">
              <a:off x="84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2" name="Line 172"/>
            <p:cNvSpPr>
              <a:spLocks noChangeShapeType="1"/>
            </p:cNvSpPr>
            <p:nvPr/>
          </p:nvSpPr>
          <p:spPr bwMode="auto">
            <a:xfrm flipV="1">
              <a:off x="1089"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3" name="Line 173"/>
            <p:cNvSpPr>
              <a:spLocks noChangeShapeType="1"/>
            </p:cNvSpPr>
            <p:nvPr/>
          </p:nvSpPr>
          <p:spPr bwMode="auto">
            <a:xfrm flipV="1">
              <a:off x="132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4" name="Oval 174"/>
            <p:cNvSpPr>
              <a:spLocks noChangeArrowheads="1"/>
            </p:cNvSpPr>
            <p:nvPr/>
          </p:nvSpPr>
          <p:spPr bwMode="auto">
            <a:xfrm>
              <a:off x="124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w33</a:t>
              </a:r>
            </a:p>
          </p:txBody>
        </p:sp>
        <p:sp>
          <p:nvSpPr>
            <p:cNvPr id="3246255" name="Oval 175"/>
            <p:cNvSpPr>
              <a:spLocks noChangeArrowheads="1"/>
            </p:cNvSpPr>
            <p:nvPr/>
          </p:nvSpPr>
          <p:spPr bwMode="auto">
            <a:xfrm>
              <a:off x="100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w32</a:t>
              </a:r>
            </a:p>
          </p:txBody>
        </p:sp>
        <p:sp>
          <p:nvSpPr>
            <p:cNvPr id="3246256" name="Oval 176"/>
            <p:cNvSpPr>
              <a:spLocks noChangeArrowheads="1"/>
            </p:cNvSpPr>
            <p:nvPr/>
          </p:nvSpPr>
          <p:spPr bwMode="auto">
            <a:xfrm>
              <a:off x="769" y="297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w31</a:t>
              </a:r>
            </a:p>
          </p:txBody>
        </p:sp>
        <p:sp>
          <p:nvSpPr>
            <p:cNvPr id="3246257" name="Line 177"/>
            <p:cNvSpPr>
              <a:spLocks noChangeShapeType="1"/>
            </p:cNvSpPr>
            <p:nvPr/>
          </p:nvSpPr>
          <p:spPr bwMode="auto">
            <a:xfrm>
              <a:off x="92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8" name="Line 178"/>
            <p:cNvSpPr>
              <a:spLocks noChangeShapeType="1"/>
            </p:cNvSpPr>
            <p:nvPr/>
          </p:nvSpPr>
          <p:spPr bwMode="auto">
            <a:xfrm>
              <a:off x="116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9" name="Line 179"/>
            <p:cNvSpPr>
              <a:spLocks noChangeShapeType="1"/>
            </p:cNvSpPr>
            <p:nvPr/>
          </p:nvSpPr>
          <p:spPr bwMode="auto">
            <a:xfrm flipV="1">
              <a:off x="84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60" name="Line 180"/>
            <p:cNvSpPr>
              <a:spLocks noChangeShapeType="1"/>
            </p:cNvSpPr>
            <p:nvPr/>
          </p:nvSpPr>
          <p:spPr bwMode="auto">
            <a:xfrm flipV="1">
              <a:off x="1089"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61" name="Line 181"/>
            <p:cNvSpPr>
              <a:spLocks noChangeShapeType="1"/>
            </p:cNvSpPr>
            <p:nvPr/>
          </p:nvSpPr>
          <p:spPr bwMode="auto">
            <a:xfrm flipV="1">
              <a:off x="132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grpSp>
        <p:nvGrpSpPr>
          <p:cNvPr id="3246616" name="Group 536"/>
          <p:cNvGrpSpPr>
            <a:grpSpLocks/>
          </p:cNvGrpSpPr>
          <p:nvPr/>
        </p:nvGrpSpPr>
        <p:grpSpPr bwMode="auto">
          <a:xfrm>
            <a:off x="6731000" y="5181600"/>
            <a:ext cx="1395413" cy="1017588"/>
            <a:chOff x="4384" y="2880"/>
            <a:chExt cx="879" cy="641"/>
          </a:xfrm>
        </p:grpSpPr>
        <p:sp>
          <p:nvSpPr>
            <p:cNvPr id="3246265" name="Oval 185"/>
            <p:cNvSpPr>
              <a:spLocks noChangeArrowheads="1"/>
            </p:cNvSpPr>
            <p:nvPr/>
          </p:nvSpPr>
          <p:spPr bwMode="auto">
            <a:xfrm>
              <a:off x="5103" y="288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66" name="Oval 186"/>
            <p:cNvSpPr>
              <a:spLocks noChangeArrowheads="1"/>
            </p:cNvSpPr>
            <p:nvPr/>
          </p:nvSpPr>
          <p:spPr bwMode="auto">
            <a:xfrm>
              <a:off x="4864" y="288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67" name="Oval 187"/>
            <p:cNvSpPr>
              <a:spLocks noChangeArrowheads="1"/>
            </p:cNvSpPr>
            <p:nvPr/>
          </p:nvSpPr>
          <p:spPr bwMode="auto">
            <a:xfrm>
              <a:off x="4624" y="288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68" name="Oval 188"/>
            <p:cNvSpPr>
              <a:spLocks noChangeArrowheads="1"/>
            </p:cNvSpPr>
            <p:nvPr/>
          </p:nvSpPr>
          <p:spPr bwMode="auto">
            <a:xfrm>
              <a:off x="4384" y="288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69" name="Line 189"/>
            <p:cNvSpPr>
              <a:spLocks noChangeShapeType="1"/>
            </p:cNvSpPr>
            <p:nvPr/>
          </p:nvSpPr>
          <p:spPr bwMode="auto">
            <a:xfrm>
              <a:off x="4545" y="296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70" name="Line 190"/>
            <p:cNvSpPr>
              <a:spLocks noChangeShapeType="1"/>
            </p:cNvSpPr>
            <p:nvPr/>
          </p:nvSpPr>
          <p:spPr bwMode="auto">
            <a:xfrm>
              <a:off x="4784" y="2961"/>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71" name="Line 191"/>
            <p:cNvSpPr>
              <a:spLocks noChangeShapeType="1"/>
            </p:cNvSpPr>
            <p:nvPr/>
          </p:nvSpPr>
          <p:spPr bwMode="auto">
            <a:xfrm>
              <a:off x="5024" y="296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74" name="Oval 194"/>
            <p:cNvSpPr>
              <a:spLocks noChangeArrowheads="1"/>
            </p:cNvSpPr>
            <p:nvPr/>
          </p:nvSpPr>
          <p:spPr bwMode="auto">
            <a:xfrm>
              <a:off x="5103" y="312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75" name="Oval 195"/>
            <p:cNvSpPr>
              <a:spLocks noChangeArrowheads="1"/>
            </p:cNvSpPr>
            <p:nvPr/>
          </p:nvSpPr>
          <p:spPr bwMode="auto">
            <a:xfrm>
              <a:off x="4864" y="312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76" name="Oval 196"/>
            <p:cNvSpPr>
              <a:spLocks noChangeArrowheads="1"/>
            </p:cNvSpPr>
            <p:nvPr/>
          </p:nvSpPr>
          <p:spPr bwMode="auto">
            <a:xfrm>
              <a:off x="4624" y="3120"/>
              <a:ext cx="159" cy="160"/>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77" name="Oval 197"/>
            <p:cNvSpPr>
              <a:spLocks noChangeArrowheads="1"/>
            </p:cNvSpPr>
            <p:nvPr/>
          </p:nvSpPr>
          <p:spPr bwMode="auto">
            <a:xfrm>
              <a:off x="4384" y="312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78" name="Line 198"/>
            <p:cNvSpPr>
              <a:spLocks noChangeShapeType="1"/>
            </p:cNvSpPr>
            <p:nvPr/>
          </p:nvSpPr>
          <p:spPr bwMode="auto">
            <a:xfrm>
              <a:off x="4545" y="320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79" name="Line 199"/>
            <p:cNvSpPr>
              <a:spLocks noChangeShapeType="1"/>
            </p:cNvSpPr>
            <p:nvPr/>
          </p:nvSpPr>
          <p:spPr bwMode="auto">
            <a:xfrm>
              <a:off x="4784" y="3201"/>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0" name="Line 200"/>
            <p:cNvSpPr>
              <a:spLocks noChangeShapeType="1"/>
            </p:cNvSpPr>
            <p:nvPr/>
          </p:nvSpPr>
          <p:spPr bwMode="auto">
            <a:xfrm>
              <a:off x="5024" y="320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2" name="Line 202"/>
            <p:cNvSpPr>
              <a:spLocks noChangeShapeType="1"/>
            </p:cNvSpPr>
            <p:nvPr/>
          </p:nvSpPr>
          <p:spPr bwMode="auto">
            <a:xfrm flipV="1">
              <a:off x="4464" y="304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3" name="Line 203"/>
            <p:cNvSpPr>
              <a:spLocks noChangeShapeType="1"/>
            </p:cNvSpPr>
            <p:nvPr/>
          </p:nvSpPr>
          <p:spPr bwMode="auto">
            <a:xfrm flipV="1">
              <a:off x="4703" y="304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4" name="Line 204"/>
            <p:cNvSpPr>
              <a:spLocks noChangeShapeType="1"/>
            </p:cNvSpPr>
            <p:nvPr/>
          </p:nvSpPr>
          <p:spPr bwMode="auto">
            <a:xfrm flipV="1">
              <a:off x="4943" y="304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5" name="Line 205"/>
            <p:cNvSpPr>
              <a:spLocks noChangeShapeType="1"/>
            </p:cNvSpPr>
            <p:nvPr/>
          </p:nvSpPr>
          <p:spPr bwMode="auto">
            <a:xfrm flipV="1">
              <a:off x="5184" y="304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8" name="Oval 208"/>
            <p:cNvSpPr>
              <a:spLocks noChangeArrowheads="1"/>
            </p:cNvSpPr>
            <p:nvPr/>
          </p:nvSpPr>
          <p:spPr bwMode="auto">
            <a:xfrm>
              <a:off x="5103" y="3361"/>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89" name="Oval 209"/>
            <p:cNvSpPr>
              <a:spLocks noChangeArrowheads="1"/>
            </p:cNvSpPr>
            <p:nvPr/>
          </p:nvSpPr>
          <p:spPr bwMode="auto">
            <a:xfrm>
              <a:off x="4864" y="3361"/>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90" name="Oval 210"/>
            <p:cNvSpPr>
              <a:spLocks noChangeArrowheads="1"/>
            </p:cNvSpPr>
            <p:nvPr/>
          </p:nvSpPr>
          <p:spPr bwMode="auto">
            <a:xfrm>
              <a:off x="4624" y="3361"/>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91" name="Oval 211"/>
            <p:cNvSpPr>
              <a:spLocks noChangeArrowheads="1"/>
            </p:cNvSpPr>
            <p:nvPr/>
          </p:nvSpPr>
          <p:spPr bwMode="auto">
            <a:xfrm>
              <a:off x="4384" y="3361"/>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92" name="Line 212"/>
            <p:cNvSpPr>
              <a:spLocks noChangeShapeType="1"/>
            </p:cNvSpPr>
            <p:nvPr/>
          </p:nvSpPr>
          <p:spPr bwMode="auto">
            <a:xfrm>
              <a:off x="4545" y="344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3" name="Line 213"/>
            <p:cNvSpPr>
              <a:spLocks noChangeShapeType="1"/>
            </p:cNvSpPr>
            <p:nvPr/>
          </p:nvSpPr>
          <p:spPr bwMode="auto">
            <a:xfrm>
              <a:off x="4784" y="3441"/>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4" name="Line 214"/>
            <p:cNvSpPr>
              <a:spLocks noChangeShapeType="1"/>
            </p:cNvSpPr>
            <p:nvPr/>
          </p:nvSpPr>
          <p:spPr bwMode="auto">
            <a:xfrm>
              <a:off x="5024" y="344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6" name="Line 216"/>
            <p:cNvSpPr>
              <a:spLocks noChangeShapeType="1"/>
            </p:cNvSpPr>
            <p:nvPr/>
          </p:nvSpPr>
          <p:spPr bwMode="auto">
            <a:xfrm flipV="1">
              <a:off x="4464" y="328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7" name="Line 217"/>
            <p:cNvSpPr>
              <a:spLocks noChangeShapeType="1"/>
            </p:cNvSpPr>
            <p:nvPr/>
          </p:nvSpPr>
          <p:spPr bwMode="auto">
            <a:xfrm flipV="1">
              <a:off x="4703" y="328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8" name="Line 218"/>
            <p:cNvSpPr>
              <a:spLocks noChangeShapeType="1"/>
            </p:cNvSpPr>
            <p:nvPr/>
          </p:nvSpPr>
          <p:spPr bwMode="auto">
            <a:xfrm flipV="1">
              <a:off x="4943" y="328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9" name="Line 219"/>
            <p:cNvSpPr>
              <a:spLocks noChangeShapeType="1"/>
            </p:cNvSpPr>
            <p:nvPr/>
          </p:nvSpPr>
          <p:spPr bwMode="auto">
            <a:xfrm flipV="1">
              <a:off x="5184" y="328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grpSp>
      <p:sp>
        <p:nvSpPr>
          <p:cNvPr id="3246549" name="Line 469"/>
          <p:cNvSpPr>
            <a:spLocks noChangeShapeType="1"/>
          </p:cNvSpPr>
          <p:nvPr/>
        </p:nvSpPr>
        <p:spPr bwMode="auto">
          <a:xfrm>
            <a:off x="5105400" y="3886200"/>
            <a:ext cx="1524000"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50" name="Line 470"/>
          <p:cNvSpPr>
            <a:spLocks noChangeShapeType="1"/>
          </p:cNvSpPr>
          <p:nvPr/>
        </p:nvSpPr>
        <p:spPr bwMode="auto">
          <a:xfrm>
            <a:off x="7239000" y="4419600"/>
            <a:ext cx="0" cy="129540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246590" name="Group 510"/>
          <p:cNvGrpSpPr>
            <a:grpSpLocks/>
          </p:cNvGrpSpPr>
          <p:nvPr/>
        </p:nvGrpSpPr>
        <p:grpSpPr bwMode="auto">
          <a:xfrm>
            <a:off x="609600" y="1905000"/>
            <a:ext cx="7904163" cy="1017588"/>
            <a:chOff x="528" y="816"/>
            <a:chExt cx="4979" cy="641"/>
          </a:xfrm>
        </p:grpSpPr>
        <p:grpSp>
          <p:nvGrpSpPr>
            <p:cNvPr id="3246554" name="Group 474"/>
            <p:cNvGrpSpPr>
              <a:grpSpLocks/>
            </p:cNvGrpSpPr>
            <p:nvPr/>
          </p:nvGrpSpPr>
          <p:grpSpPr bwMode="auto">
            <a:xfrm>
              <a:off x="2208" y="816"/>
              <a:ext cx="639" cy="641"/>
              <a:chOff x="769" y="2495"/>
              <a:chExt cx="639" cy="641"/>
            </a:xfrm>
          </p:grpSpPr>
          <p:sp>
            <p:nvSpPr>
              <p:cNvPr id="3246555" name="Oval 475"/>
              <p:cNvSpPr>
                <a:spLocks noChangeArrowheads="1"/>
              </p:cNvSpPr>
              <p:nvPr/>
            </p:nvSpPr>
            <p:spPr bwMode="auto">
              <a:xfrm>
                <a:off x="124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1</a:t>
                </a:r>
              </a:p>
            </p:txBody>
          </p:sp>
          <p:sp>
            <p:nvSpPr>
              <p:cNvPr id="3246556" name="Oval 476"/>
              <p:cNvSpPr>
                <a:spLocks noChangeArrowheads="1"/>
              </p:cNvSpPr>
              <p:nvPr/>
            </p:nvSpPr>
            <p:spPr bwMode="auto">
              <a:xfrm>
                <a:off x="100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0</a:t>
                </a:r>
              </a:p>
            </p:txBody>
          </p:sp>
          <p:sp>
            <p:nvSpPr>
              <p:cNvPr id="3246557" name="Oval 477"/>
              <p:cNvSpPr>
                <a:spLocks noChangeArrowheads="1"/>
              </p:cNvSpPr>
              <p:nvPr/>
            </p:nvSpPr>
            <p:spPr bwMode="auto">
              <a:xfrm>
                <a:off x="769" y="2495"/>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-1</a:t>
                </a:r>
              </a:p>
            </p:txBody>
          </p:sp>
          <p:sp>
            <p:nvSpPr>
              <p:cNvPr id="3246558" name="Line 478"/>
              <p:cNvSpPr>
                <a:spLocks noChangeShapeType="1"/>
              </p:cNvSpPr>
              <p:nvPr/>
            </p:nvSpPr>
            <p:spPr bwMode="auto">
              <a:xfrm>
                <a:off x="92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59" name="Line 479"/>
              <p:cNvSpPr>
                <a:spLocks noChangeShapeType="1"/>
              </p:cNvSpPr>
              <p:nvPr/>
            </p:nvSpPr>
            <p:spPr bwMode="auto">
              <a:xfrm>
                <a:off x="116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0" name="Oval 480"/>
              <p:cNvSpPr>
                <a:spLocks noChangeArrowheads="1"/>
              </p:cNvSpPr>
              <p:nvPr/>
            </p:nvSpPr>
            <p:spPr bwMode="auto">
              <a:xfrm>
                <a:off x="1248" y="273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1</a:t>
                </a:r>
              </a:p>
            </p:txBody>
          </p:sp>
          <p:sp>
            <p:nvSpPr>
              <p:cNvPr id="3246561" name="Oval 481"/>
              <p:cNvSpPr>
                <a:spLocks noChangeArrowheads="1"/>
              </p:cNvSpPr>
              <p:nvPr/>
            </p:nvSpPr>
            <p:spPr bwMode="auto">
              <a:xfrm>
                <a:off x="1008" y="273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0</a:t>
                </a:r>
              </a:p>
            </p:txBody>
          </p:sp>
          <p:sp>
            <p:nvSpPr>
              <p:cNvPr id="3246562" name="Oval 482"/>
              <p:cNvSpPr>
                <a:spLocks noChangeArrowheads="1"/>
              </p:cNvSpPr>
              <p:nvPr/>
            </p:nvSpPr>
            <p:spPr bwMode="auto">
              <a:xfrm>
                <a:off x="769" y="273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-1</a:t>
                </a:r>
              </a:p>
            </p:txBody>
          </p:sp>
          <p:sp>
            <p:nvSpPr>
              <p:cNvPr id="3246563" name="Line 483"/>
              <p:cNvSpPr>
                <a:spLocks noChangeShapeType="1"/>
              </p:cNvSpPr>
              <p:nvPr/>
            </p:nvSpPr>
            <p:spPr bwMode="auto">
              <a:xfrm>
                <a:off x="92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4" name="Line 484"/>
              <p:cNvSpPr>
                <a:spLocks noChangeShapeType="1"/>
              </p:cNvSpPr>
              <p:nvPr/>
            </p:nvSpPr>
            <p:spPr bwMode="auto">
              <a:xfrm>
                <a:off x="116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5" name="Line 485"/>
              <p:cNvSpPr>
                <a:spLocks noChangeShapeType="1"/>
              </p:cNvSpPr>
              <p:nvPr/>
            </p:nvSpPr>
            <p:spPr bwMode="auto">
              <a:xfrm flipV="1">
                <a:off x="84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6" name="Line 486"/>
              <p:cNvSpPr>
                <a:spLocks noChangeShapeType="1"/>
              </p:cNvSpPr>
              <p:nvPr/>
            </p:nvSpPr>
            <p:spPr bwMode="auto">
              <a:xfrm flipV="1">
                <a:off x="1089"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7" name="Line 487"/>
              <p:cNvSpPr>
                <a:spLocks noChangeShapeType="1"/>
              </p:cNvSpPr>
              <p:nvPr/>
            </p:nvSpPr>
            <p:spPr bwMode="auto">
              <a:xfrm flipV="1">
                <a:off x="132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8" name="Oval 488"/>
              <p:cNvSpPr>
                <a:spLocks noChangeArrowheads="1"/>
              </p:cNvSpPr>
              <p:nvPr/>
            </p:nvSpPr>
            <p:spPr bwMode="auto">
              <a:xfrm>
                <a:off x="124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1</a:t>
                </a:r>
              </a:p>
            </p:txBody>
          </p:sp>
          <p:sp>
            <p:nvSpPr>
              <p:cNvPr id="3246569" name="Oval 489"/>
              <p:cNvSpPr>
                <a:spLocks noChangeArrowheads="1"/>
              </p:cNvSpPr>
              <p:nvPr/>
            </p:nvSpPr>
            <p:spPr bwMode="auto">
              <a:xfrm>
                <a:off x="100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0</a:t>
                </a:r>
              </a:p>
            </p:txBody>
          </p:sp>
          <p:sp>
            <p:nvSpPr>
              <p:cNvPr id="3246570" name="Oval 490"/>
              <p:cNvSpPr>
                <a:spLocks noChangeArrowheads="1"/>
              </p:cNvSpPr>
              <p:nvPr/>
            </p:nvSpPr>
            <p:spPr bwMode="auto">
              <a:xfrm>
                <a:off x="769" y="297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-1</a:t>
                </a:r>
              </a:p>
            </p:txBody>
          </p:sp>
          <p:sp>
            <p:nvSpPr>
              <p:cNvPr id="3246571" name="Line 491"/>
              <p:cNvSpPr>
                <a:spLocks noChangeShapeType="1"/>
              </p:cNvSpPr>
              <p:nvPr/>
            </p:nvSpPr>
            <p:spPr bwMode="auto">
              <a:xfrm>
                <a:off x="92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72" name="Line 492"/>
              <p:cNvSpPr>
                <a:spLocks noChangeShapeType="1"/>
              </p:cNvSpPr>
              <p:nvPr/>
            </p:nvSpPr>
            <p:spPr bwMode="auto">
              <a:xfrm>
                <a:off x="116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73" name="Line 493"/>
              <p:cNvSpPr>
                <a:spLocks noChangeShapeType="1"/>
              </p:cNvSpPr>
              <p:nvPr/>
            </p:nvSpPr>
            <p:spPr bwMode="auto">
              <a:xfrm flipV="1">
                <a:off x="84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74" name="Line 494"/>
              <p:cNvSpPr>
                <a:spLocks noChangeShapeType="1"/>
              </p:cNvSpPr>
              <p:nvPr/>
            </p:nvSpPr>
            <p:spPr bwMode="auto">
              <a:xfrm flipV="1">
                <a:off x="1089"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75" name="Line 495"/>
              <p:cNvSpPr>
                <a:spLocks noChangeShapeType="1"/>
              </p:cNvSpPr>
              <p:nvPr/>
            </p:nvSpPr>
            <p:spPr bwMode="auto">
              <a:xfrm flipV="1">
                <a:off x="132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grpSp>
          <p:nvGrpSpPr>
            <p:cNvPr id="3246589" name="Group 509"/>
            <p:cNvGrpSpPr>
              <a:grpSpLocks/>
            </p:cNvGrpSpPr>
            <p:nvPr/>
          </p:nvGrpSpPr>
          <p:grpSpPr bwMode="auto">
            <a:xfrm>
              <a:off x="528" y="864"/>
              <a:ext cx="4979" cy="528"/>
              <a:chOff x="528" y="864"/>
              <a:chExt cx="4979" cy="528"/>
            </a:xfrm>
          </p:grpSpPr>
          <p:sp>
            <p:nvSpPr>
              <p:cNvPr id="3246580" name="Rectangle 500"/>
              <p:cNvSpPr>
                <a:spLocks noChangeArrowheads="1"/>
              </p:cNvSpPr>
              <p:nvPr/>
            </p:nvSpPr>
            <p:spPr bwMode="auto">
              <a:xfrm>
                <a:off x="1056" y="912"/>
                <a:ext cx="1008" cy="19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a:t>Convolve with</a:t>
                </a:r>
              </a:p>
            </p:txBody>
          </p:sp>
          <p:pic>
            <p:nvPicPr>
              <p:cNvPr id="3246578" name="Picture 498" descr="An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864"/>
                <a:ext cx="497"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46579" name="Line 499"/>
              <p:cNvSpPr>
                <a:spLocks noChangeShapeType="1"/>
              </p:cNvSpPr>
              <p:nvPr/>
            </p:nvSpPr>
            <p:spPr bwMode="auto">
              <a:xfrm>
                <a:off x="1104" y="1152"/>
                <a:ext cx="1008"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81" name="Rectangle 501"/>
              <p:cNvSpPr>
                <a:spLocks noChangeArrowheads="1"/>
              </p:cNvSpPr>
              <p:nvPr/>
            </p:nvSpPr>
            <p:spPr bwMode="auto">
              <a:xfrm>
                <a:off x="2960" y="912"/>
                <a:ext cx="624" cy="19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a:t>Threshold</a:t>
                </a:r>
              </a:p>
            </p:txBody>
          </p:sp>
          <p:sp>
            <p:nvSpPr>
              <p:cNvPr id="3246582" name="Line 502"/>
              <p:cNvSpPr>
                <a:spLocks noChangeShapeType="1"/>
              </p:cNvSpPr>
              <p:nvPr/>
            </p:nvSpPr>
            <p:spPr bwMode="auto">
              <a:xfrm>
                <a:off x="2912" y="1152"/>
                <a:ext cx="768"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246586" name="Group 506"/>
              <p:cNvGrpSpPr>
                <a:grpSpLocks/>
              </p:cNvGrpSpPr>
              <p:nvPr/>
            </p:nvGrpSpPr>
            <p:grpSpPr bwMode="auto">
              <a:xfrm>
                <a:off x="3744" y="864"/>
                <a:ext cx="1008" cy="480"/>
                <a:chOff x="3984" y="864"/>
                <a:chExt cx="1008" cy="480"/>
              </a:xfrm>
            </p:grpSpPr>
            <p:sp>
              <p:nvSpPr>
                <p:cNvPr id="3246584" name="Line 504"/>
                <p:cNvSpPr>
                  <a:spLocks noChangeShapeType="1"/>
                </p:cNvSpPr>
                <p:nvPr/>
              </p:nvSpPr>
              <p:spPr bwMode="auto">
                <a:xfrm>
                  <a:off x="4320" y="864"/>
                  <a:ext cx="0" cy="48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85" name="Freeform 505"/>
                <p:cNvSpPr>
                  <a:spLocks/>
                </p:cNvSpPr>
                <p:nvPr/>
              </p:nvSpPr>
              <p:spPr bwMode="auto">
                <a:xfrm>
                  <a:off x="3984" y="960"/>
                  <a:ext cx="1008" cy="192"/>
                </a:xfrm>
                <a:custGeom>
                  <a:avLst/>
                  <a:gdLst>
                    <a:gd name="T0" fmla="*/ 0 w 1008"/>
                    <a:gd name="T1" fmla="*/ 192 h 192"/>
                    <a:gd name="T2" fmla="*/ 576 w 1008"/>
                    <a:gd name="T3" fmla="*/ 192 h 192"/>
                    <a:gd name="T4" fmla="*/ 576 w 1008"/>
                    <a:gd name="T5" fmla="*/ 0 h 192"/>
                    <a:gd name="T6" fmla="*/ 1008 w 1008"/>
                    <a:gd name="T7" fmla="*/ 0 h 192"/>
                  </a:gdLst>
                  <a:ahLst/>
                  <a:cxnLst>
                    <a:cxn ang="0">
                      <a:pos x="T0" y="T1"/>
                    </a:cxn>
                    <a:cxn ang="0">
                      <a:pos x="T2" y="T3"/>
                    </a:cxn>
                    <a:cxn ang="0">
                      <a:pos x="T4" y="T5"/>
                    </a:cxn>
                    <a:cxn ang="0">
                      <a:pos x="T6" y="T7"/>
                    </a:cxn>
                  </a:cxnLst>
                  <a:rect l="0" t="0" r="r" b="b"/>
                  <a:pathLst>
                    <a:path w="1008" h="192">
                      <a:moveTo>
                        <a:pt x="0" y="192"/>
                      </a:moveTo>
                      <a:lnTo>
                        <a:pt x="576" y="192"/>
                      </a:lnTo>
                      <a:lnTo>
                        <a:pt x="576" y="0"/>
                      </a:lnTo>
                      <a:lnTo>
                        <a:pt x="1008" y="0"/>
                      </a:lnTo>
                    </a:path>
                  </a:pathLst>
                </a:custGeom>
                <a:noFill/>
                <a:ln w="1270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pic>
            <p:nvPicPr>
              <p:cNvPr id="3246587" name="Picture 50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088" y="864"/>
                <a:ext cx="419" cy="475"/>
              </a:xfrm>
              <a:prstGeom prst="rect">
                <a:avLst/>
              </a:prstGeom>
              <a:solidFill>
                <a:schemeClr val="bg1"/>
              </a:solidFill>
              <a:ln w="9525">
                <a:solidFill>
                  <a:schemeClr val="tx1"/>
                </a:solidFill>
                <a:miter lim="800000"/>
                <a:headEnd/>
                <a:tailEnd/>
              </a:ln>
            </p:spPr>
          </p:pic>
          <p:sp>
            <p:nvSpPr>
              <p:cNvPr id="3246588" name="Line 508"/>
              <p:cNvSpPr>
                <a:spLocks noChangeShapeType="1"/>
              </p:cNvSpPr>
              <p:nvPr/>
            </p:nvSpPr>
            <p:spPr bwMode="auto">
              <a:xfrm>
                <a:off x="4512" y="1152"/>
                <a:ext cx="480"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3246615" name="Group 535"/>
          <p:cNvGrpSpPr>
            <a:grpSpLocks/>
          </p:cNvGrpSpPr>
          <p:nvPr/>
        </p:nvGrpSpPr>
        <p:grpSpPr bwMode="auto">
          <a:xfrm>
            <a:off x="4038600" y="3201988"/>
            <a:ext cx="2946400" cy="2236787"/>
            <a:chOff x="2688" y="1631"/>
            <a:chExt cx="1856" cy="1409"/>
          </a:xfrm>
        </p:grpSpPr>
        <p:grpSp>
          <p:nvGrpSpPr>
            <p:cNvPr id="3246592" name="Group 512"/>
            <p:cNvGrpSpPr>
              <a:grpSpLocks/>
            </p:cNvGrpSpPr>
            <p:nvPr/>
          </p:nvGrpSpPr>
          <p:grpSpPr bwMode="auto">
            <a:xfrm>
              <a:off x="2688" y="1631"/>
              <a:ext cx="639" cy="641"/>
              <a:chOff x="769" y="2495"/>
              <a:chExt cx="639" cy="641"/>
            </a:xfrm>
          </p:grpSpPr>
          <p:sp>
            <p:nvSpPr>
              <p:cNvPr id="3246593" name="Oval 513"/>
              <p:cNvSpPr>
                <a:spLocks noChangeArrowheads="1"/>
              </p:cNvSpPr>
              <p:nvPr/>
            </p:nvSpPr>
            <p:spPr bwMode="auto">
              <a:xfrm>
                <a:off x="124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w13</a:t>
                </a:r>
              </a:p>
            </p:txBody>
          </p:sp>
          <p:sp>
            <p:nvSpPr>
              <p:cNvPr id="3246594" name="Oval 514"/>
              <p:cNvSpPr>
                <a:spLocks noChangeArrowheads="1"/>
              </p:cNvSpPr>
              <p:nvPr/>
            </p:nvSpPr>
            <p:spPr bwMode="auto">
              <a:xfrm>
                <a:off x="100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w12</a:t>
                </a:r>
              </a:p>
            </p:txBody>
          </p:sp>
          <p:sp>
            <p:nvSpPr>
              <p:cNvPr id="3246595" name="Oval 515"/>
              <p:cNvSpPr>
                <a:spLocks noChangeArrowheads="1"/>
              </p:cNvSpPr>
              <p:nvPr/>
            </p:nvSpPr>
            <p:spPr bwMode="auto">
              <a:xfrm>
                <a:off x="769" y="2495"/>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w11</a:t>
                </a:r>
              </a:p>
            </p:txBody>
          </p:sp>
          <p:sp>
            <p:nvSpPr>
              <p:cNvPr id="3246596" name="Line 516"/>
              <p:cNvSpPr>
                <a:spLocks noChangeShapeType="1"/>
              </p:cNvSpPr>
              <p:nvPr/>
            </p:nvSpPr>
            <p:spPr bwMode="auto">
              <a:xfrm>
                <a:off x="92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97" name="Line 517"/>
              <p:cNvSpPr>
                <a:spLocks noChangeShapeType="1"/>
              </p:cNvSpPr>
              <p:nvPr/>
            </p:nvSpPr>
            <p:spPr bwMode="auto">
              <a:xfrm>
                <a:off x="116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98" name="Oval 518"/>
              <p:cNvSpPr>
                <a:spLocks noChangeArrowheads="1"/>
              </p:cNvSpPr>
              <p:nvPr/>
            </p:nvSpPr>
            <p:spPr bwMode="auto">
              <a:xfrm>
                <a:off x="1248" y="273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w23</a:t>
                </a:r>
              </a:p>
            </p:txBody>
          </p:sp>
          <p:sp>
            <p:nvSpPr>
              <p:cNvPr id="3246599" name="Oval 519"/>
              <p:cNvSpPr>
                <a:spLocks noChangeArrowheads="1"/>
              </p:cNvSpPr>
              <p:nvPr/>
            </p:nvSpPr>
            <p:spPr bwMode="auto">
              <a:xfrm>
                <a:off x="1008" y="2736"/>
                <a:ext cx="160" cy="160"/>
              </a:xfrm>
              <a:prstGeom prst="ellipse">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accent2"/>
                    </a:solidFill>
                  </a:rPr>
                  <a:t>w22</a:t>
                </a:r>
              </a:p>
            </p:txBody>
          </p:sp>
          <p:sp>
            <p:nvSpPr>
              <p:cNvPr id="3246600" name="Oval 520"/>
              <p:cNvSpPr>
                <a:spLocks noChangeArrowheads="1"/>
              </p:cNvSpPr>
              <p:nvPr/>
            </p:nvSpPr>
            <p:spPr bwMode="auto">
              <a:xfrm>
                <a:off x="769" y="273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w21</a:t>
                </a:r>
              </a:p>
            </p:txBody>
          </p:sp>
          <p:sp>
            <p:nvSpPr>
              <p:cNvPr id="3246601" name="Line 521"/>
              <p:cNvSpPr>
                <a:spLocks noChangeShapeType="1"/>
              </p:cNvSpPr>
              <p:nvPr/>
            </p:nvSpPr>
            <p:spPr bwMode="auto">
              <a:xfrm>
                <a:off x="92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02" name="Line 522"/>
              <p:cNvSpPr>
                <a:spLocks noChangeShapeType="1"/>
              </p:cNvSpPr>
              <p:nvPr/>
            </p:nvSpPr>
            <p:spPr bwMode="auto">
              <a:xfrm>
                <a:off x="116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03" name="Line 523"/>
              <p:cNvSpPr>
                <a:spLocks noChangeShapeType="1"/>
              </p:cNvSpPr>
              <p:nvPr/>
            </p:nvSpPr>
            <p:spPr bwMode="auto">
              <a:xfrm flipV="1">
                <a:off x="84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04" name="Line 524"/>
              <p:cNvSpPr>
                <a:spLocks noChangeShapeType="1"/>
              </p:cNvSpPr>
              <p:nvPr/>
            </p:nvSpPr>
            <p:spPr bwMode="auto">
              <a:xfrm flipV="1">
                <a:off x="1089"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05" name="Line 525"/>
              <p:cNvSpPr>
                <a:spLocks noChangeShapeType="1"/>
              </p:cNvSpPr>
              <p:nvPr/>
            </p:nvSpPr>
            <p:spPr bwMode="auto">
              <a:xfrm flipV="1">
                <a:off x="132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06" name="Oval 526"/>
              <p:cNvSpPr>
                <a:spLocks noChangeArrowheads="1"/>
              </p:cNvSpPr>
              <p:nvPr/>
            </p:nvSpPr>
            <p:spPr bwMode="auto">
              <a:xfrm>
                <a:off x="124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w33</a:t>
                </a:r>
              </a:p>
            </p:txBody>
          </p:sp>
          <p:sp>
            <p:nvSpPr>
              <p:cNvPr id="3246607" name="Oval 527"/>
              <p:cNvSpPr>
                <a:spLocks noChangeArrowheads="1"/>
              </p:cNvSpPr>
              <p:nvPr/>
            </p:nvSpPr>
            <p:spPr bwMode="auto">
              <a:xfrm>
                <a:off x="100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w32</a:t>
                </a:r>
              </a:p>
            </p:txBody>
          </p:sp>
          <p:sp>
            <p:nvSpPr>
              <p:cNvPr id="3246608" name="Oval 528"/>
              <p:cNvSpPr>
                <a:spLocks noChangeArrowheads="1"/>
              </p:cNvSpPr>
              <p:nvPr/>
            </p:nvSpPr>
            <p:spPr bwMode="auto">
              <a:xfrm>
                <a:off x="769" y="297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w31</a:t>
                </a:r>
              </a:p>
            </p:txBody>
          </p:sp>
          <p:sp>
            <p:nvSpPr>
              <p:cNvPr id="3246609" name="Line 529"/>
              <p:cNvSpPr>
                <a:spLocks noChangeShapeType="1"/>
              </p:cNvSpPr>
              <p:nvPr/>
            </p:nvSpPr>
            <p:spPr bwMode="auto">
              <a:xfrm>
                <a:off x="92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10" name="Line 530"/>
              <p:cNvSpPr>
                <a:spLocks noChangeShapeType="1"/>
              </p:cNvSpPr>
              <p:nvPr/>
            </p:nvSpPr>
            <p:spPr bwMode="auto">
              <a:xfrm>
                <a:off x="116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11" name="Line 531"/>
              <p:cNvSpPr>
                <a:spLocks noChangeShapeType="1"/>
              </p:cNvSpPr>
              <p:nvPr/>
            </p:nvSpPr>
            <p:spPr bwMode="auto">
              <a:xfrm flipV="1">
                <a:off x="84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12" name="Line 532"/>
              <p:cNvSpPr>
                <a:spLocks noChangeShapeType="1"/>
              </p:cNvSpPr>
              <p:nvPr/>
            </p:nvSpPr>
            <p:spPr bwMode="auto">
              <a:xfrm flipV="1">
                <a:off x="1089"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13" name="Line 533"/>
              <p:cNvSpPr>
                <a:spLocks noChangeShapeType="1"/>
              </p:cNvSpPr>
              <p:nvPr/>
            </p:nvSpPr>
            <p:spPr bwMode="auto">
              <a:xfrm flipV="1">
                <a:off x="132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3246614" name="Oval 534"/>
            <p:cNvSpPr>
              <a:spLocks noChangeArrowheads="1"/>
            </p:cNvSpPr>
            <p:nvPr/>
          </p:nvSpPr>
          <p:spPr bwMode="auto">
            <a:xfrm>
              <a:off x="4384" y="2880"/>
              <a:ext cx="160" cy="160"/>
            </a:xfrm>
            <a:prstGeom prst="ellipse">
              <a:avLst/>
            </a:prstGeom>
            <a:solidFill>
              <a:srgbClr val="FFFF00"/>
            </a:solidFill>
            <a:ln w="9525">
              <a:solidFill>
                <a:srgbClr val="FFFF00"/>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grpSp>
      <p:sp>
        <p:nvSpPr>
          <p:cNvPr id="317" name="Rectangle 2"/>
          <p:cNvSpPr>
            <a:spLocks noGrp="1" noChangeArrowheads="1"/>
          </p:cNvSpPr>
          <p:nvPr>
            <p:ph type="title"/>
          </p:nvPr>
        </p:nvSpPr>
        <p:spPr>
          <a:xfrm>
            <a:off x="609600" y="732387"/>
            <a:ext cx="8153400" cy="609600"/>
          </a:xfrm>
        </p:spPr>
        <p:txBody>
          <a:bodyPr>
            <a:noAutofit/>
          </a:bodyPr>
          <a:lstStyle/>
          <a:p>
            <a:r>
              <a:rPr lang="en-US" altLang="x-none" b="1" dirty="0">
                <a:solidFill>
                  <a:srgbClr val="0000FF"/>
                </a:solidFill>
                <a:latin typeface="Arial" charset="0"/>
                <a:ea typeface="Arial" charset="0"/>
                <a:cs typeface="Arial" charset="0"/>
              </a:rPr>
              <a:t>Feature Extraction</a:t>
            </a:r>
            <a:endParaRPr lang="en-US" altLang="ko-KR"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3345518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246615"/>
                                        </p:tgtEl>
                                        <p:attrNameLst>
                                          <p:attrName>style.visibility</p:attrName>
                                        </p:attrNameLst>
                                      </p:cBhvr>
                                      <p:to>
                                        <p:strVal val="visible"/>
                                      </p:to>
                                    </p:set>
                                    <p:animEffect transition="in" filter="fade">
                                      <p:cBhvr>
                                        <p:cTn id="7" dur="500"/>
                                        <p:tgtEl>
                                          <p:spTgt spid="3246615"/>
                                        </p:tgtEl>
                                      </p:cBhvr>
                                    </p:animEffect>
                                  </p:childTnLst>
                                </p:cTn>
                              </p:par>
                            </p:childTnLst>
                          </p:cTn>
                        </p:par>
                        <p:par>
                          <p:cTn id="8" fill="hold" nodeType="afterGroup">
                            <p:stCondLst>
                              <p:cond delay="500"/>
                            </p:stCondLst>
                            <p:childTnLst>
                              <p:par>
                                <p:cTn id="9" presetID="0" presetClass="path" presetSubtype="0" repeatCount="indefinite" accel="50000" decel="50000" fill="hold" nodeType="afterEffect">
                                  <p:stCondLst>
                                    <p:cond delay="0"/>
                                  </p:stCondLst>
                                  <p:childTnLst>
                                    <p:animMotion origin="layout" path="M 2.77778E-6 3.33333E-6 L 0.125 3.33333E-6 L 0.12395 0.05555 L 2.77778E-6 0.05417 L 2.77778E-6 0.11111 L 0.125 0.10972 " pathEditMode="relative" ptsTypes="AAAAAA">
                                      <p:cBhvr>
                                        <p:cTn id="10" dur="5000" fill="hold"/>
                                        <p:tgtEl>
                                          <p:spTgt spid="32466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804" y="304800"/>
            <a:ext cx="7886700" cy="1325563"/>
          </a:xfrm>
        </p:spPr>
        <p:txBody>
          <a:bodyPr/>
          <a:lstStyle/>
          <a:p>
            <a:r>
              <a:rPr lang="en-US" altLang="zh-CN" b="1" dirty="0">
                <a:solidFill>
                  <a:srgbClr val="0000FF"/>
                </a:solidFill>
                <a:latin typeface="Arial" charset="0"/>
                <a:ea typeface="Arial" charset="0"/>
                <a:cs typeface="Arial" charset="0"/>
              </a:rPr>
              <a:t>Small Number of Parameters</a:t>
            </a:r>
            <a:endParaRPr lang="zh-CN" altLang="en-US" b="1" dirty="0">
              <a:solidFill>
                <a:srgbClr val="0000FF"/>
              </a:solidFill>
              <a:latin typeface="Arial" charset="0"/>
              <a:ea typeface="Arial" charset="0"/>
              <a:cs typeface="Arial" charset="0"/>
            </a:endParaRPr>
          </a:p>
        </p:txBody>
      </p:sp>
      <p:sp>
        <p:nvSpPr>
          <p:cNvPr id="3" name="内容占位符 2"/>
          <p:cNvSpPr>
            <a:spLocks noGrp="1"/>
          </p:cNvSpPr>
          <p:nvPr>
            <p:ph idx="1"/>
          </p:nvPr>
        </p:nvSpPr>
        <p:spPr>
          <a:xfrm>
            <a:off x="628650" y="1411143"/>
            <a:ext cx="7886700" cy="2550337"/>
          </a:xfrm>
        </p:spPr>
        <p:txBody>
          <a:bodyPr>
            <a:normAutofit fontScale="62500" lnSpcReduction="20000"/>
          </a:bodyPr>
          <a:lstStyle/>
          <a:p>
            <a:pPr>
              <a:lnSpc>
                <a:spcPct val="120000"/>
              </a:lnSpc>
            </a:pPr>
            <a:r>
              <a:rPr lang="en-US" altLang="zh-CN" sz="2400" dirty="0"/>
              <a:t>Input can have very high dimension. Using a fully-connected neural network would need a large amount of parameters.</a:t>
            </a:r>
            <a:r>
              <a:rPr lang="zh-CN" altLang="en-US" sz="2400" dirty="0"/>
              <a:t> </a:t>
            </a:r>
            <a:br>
              <a:rPr lang="zh-CN" altLang="en-US" sz="2400" dirty="0"/>
            </a:br>
            <a:r>
              <a:rPr lang="zh-CN" altLang="en-US" dirty="0"/>
              <a:t>输入可以具有很高的尺寸。使用完全连接的神经网络将需要大量参数。</a:t>
            </a:r>
            <a:endParaRPr lang="en-US" altLang="zh-CN" dirty="0"/>
          </a:p>
          <a:p>
            <a:pPr>
              <a:lnSpc>
                <a:spcPct val="120000"/>
              </a:lnSpc>
            </a:pPr>
            <a:endParaRPr lang="en-US" altLang="zh-CN" sz="2400" dirty="0"/>
          </a:p>
          <a:p>
            <a:pPr>
              <a:lnSpc>
                <a:spcPct val="120000"/>
              </a:lnSpc>
            </a:pPr>
            <a:r>
              <a:rPr lang="en-US" altLang="zh-CN" sz="2400" dirty="0"/>
              <a:t>CNNs’ hidden units are only connected to local receptive field. The number of parameters needed by CNNs is much smaller.</a:t>
            </a:r>
            <a:br>
              <a:rPr lang="zh-CN" altLang="en-US" sz="2400" dirty="0"/>
            </a:br>
            <a:r>
              <a:rPr lang="en-US" altLang="zh-CN" dirty="0"/>
              <a:t>CNN</a:t>
            </a:r>
            <a:r>
              <a:rPr lang="zh-CN" altLang="en-US" dirty="0"/>
              <a:t>的隐藏单位仅连接到本地接收区域。 </a:t>
            </a:r>
            <a:r>
              <a:rPr lang="en-US" altLang="zh-CN" dirty="0"/>
              <a:t>CNN</a:t>
            </a:r>
            <a:r>
              <a:rPr lang="zh-CN" altLang="en-US" dirty="0"/>
              <a:t>所需的参数数量要少得多。</a:t>
            </a:r>
            <a:endParaRPr lang="en-US" altLang="zh-CN" sz="2400"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583"/>
          <a:stretch/>
        </p:blipFill>
        <p:spPr>
          <a:xfrm>
            <a:off x="302308" y="3933061"/>
            <a:ext cx="4437446" cy="2586398"/>
          </a:xfrm>
          <a:prstGeom prst="rect">
            <a:avLst/>
          </a:prstGeom>
        </p:spPr>
      </p:pic>
      <p:sp>
        <p:nvSpPr>
          <p:cNvPr id="5" name="文本框 4"/>
          <p:cNvSpPr txBox="1"/>
          <p:nvPr/>
        </p:nvSpPr>
        <p:spPr>
          <a:xfrm>
            <a:off x="4999138" y="3933061"/>
            <a:ext cx="4132162" cy="3046988"/>
          </a:xfrm>
          <a:prstGeom prst="rect">
            <a:avLst/>
          </a:prstGeom>
          <a:noFill/>
        </p:spPr>
        <p:txBody>
          <a:bodyPr wrap="square" rtlCol="0">
            <a:spAutoFit/>
          </a:bodyPr>
          <a:lstStyle/>
          <a:p>
            <a:r>
              <a:rPr lang="en-US" altLang="zh-CN" sz="2400" dirty="0">
                <a:solidFill>
                  <a:srgbClr val="FF0000"/>
                </a:solidFill>
              </a:rPr>
              <a:t>Example: 200x200 image</a:t>
            </a:r>
          </a:p>
          <a:p>
            <a:pPr marL="342900" indent="-342900">
              <a:buAutoNum type="alphaLcParenR"/>
            </a:pPr>
            <a:r>
              <a:rPr lang="en-US" altLang="zh-CN" sz="2400" dirty="0">
                <a:solidFill>
                  <a:srgbClr val="FF0000"/>
                </a:solidFill>
              </a:rPr>
              <a:t>fully connected: 40,000 hidden units =&gt; 1.6 billion parameters</a:t>
            </a:r>
          </a:p>
          <a:p>
            <a:pPr marL="342900" indent="-342900">
              <a:buAutoNum type="alphaLcParenR"/>
            </a:pPr>
            <a:r>
              <a:rPr lang="en-US" altLang="zh-CN" sz="2400" dirty="0">
                <a:solidFill>
                  <a:srgbClr val="FF0000"/>
                </a:solidFill>
              </a:rPr>
              <a:t>CNN: 5x5 kernel, 100 feature maps =&gt; 2,500 parameters</a:t>
            </a:r>
          </a:p>
          <a:p>
            <a:endParaRPr kumimoji="1" lang="zh-CN" altLang="en-US" sz="2400" dirty="0"/>
          </a:p>
        </p:txBody>
      </p:sp>
    </p:spTree>
    <p:extLst>
      <p:ext uri="{BB962C8B-B14F-4D97-AF65-F5344CB8AC3E}">
        <p14:creationId xmlns:p14="http://schemas.microsoft.com/office/powerpoint/2010/main" val="29499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A2B4D-3239-4645-822B-A10A8FFA3CD5}"/>
              </a:ext>
            </a:extLst>
          </p:cNvPr>
          <p:cNvSpPr>
            <a:spLocks noGrp="1"/>
          </p:cNvSpPr>
          <p:nvPr>
            <p:ph type="title"/>
          </p:nvPr>
        </p:nvSpPr>
        <p:spPr/>
        <p:txBody>
          <a:bodyPr/>
          <a:lstStyle/>
          <a:p>
            <a:r>
              <a:rPr lang="en-US" altLang="zh-CN" dirty="0">
                <a:solidFill>
                  <a:srgbClr val="0000FF"/>
                </a:solidFill>
              </a:rPr>
              <a:t>Model Architecture</a:t>
            </a:r>
            <a:endParaRPr lang="en-US" dirty="0">
              <a:solidFill>
                <a:srgbClr val="0000FF"/>
              </a:solidFill>
            </a:endParaRPr>
          </a:p>
        </p:txBody>
      </p:sp>
      <p:pic>
        <p:nvPicPr>
          <p:cNvPr id="7170" name="Picture 2" descr="https://miro.medium.com/max/1007/1*bcPien9ibzjnzXR1aYBkmg.png">
            <a:extLst>
              <a:ext uri="{FF2B5EF4-FFF2-40B4-BE49-F238E27FC236}">
                <a16:creationId xmlns:a16="http://schemas.microsoft.com/office/drawing/2014/main" id="{EEF709E4-D69E-4E4B-A20A-B7ACC87061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8229600" cy="24762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9EBB0D-E218-4AAF-9C51-BFC72A3919AE}"/>
              </a:ext>
            </a:extLst>
          </p:cNvPr>
          <p:cNvSpPr txBox="1"/>
          <p:nvPr/>
        </p:nvSpPr>
        <p:spPr>
          <a:xfrm>
            <a:off x="685800" y="5270235"/>
            <a:ext cx="3012363" cy="923330"/>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Input 32</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32</a:t>
            </a:r>
          </a:p>
          <a:p>
            <a:r>
              <a:rPr lang="en-US" altLang="zh-CN" dirty="0">
                <a:latin typeface="Arial" panose="020B0604020202020204" pitchFamily="34" charset="0"/>
                <a:cs typeface="Arial" panose="020B0604020202020204" pitchFamily="34" charset="0"/>
              </a:rPr>
              <a:t>6</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Kernel size 5</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5</a:t>
            </a:r>
          </a:p>
          <a:p>
            <a:r>
              <a:rPr lang="en-US" dirty="0">
                <a:latin typeface="Arial" panose="020B0604020202020204" pitchFamily="34" charset="0"/>
                <a:cs typeface="Arial" panose="020B0604020202020204" pitchFamily="34" charset="0"/>
              </a:rPr>
              <a:t>Number of feature map = ? </a:t>
            </a:r>
          </a:p>
        </p:txBody>
      </p:sp>
      <p:sp>
        <p:nvSpPr>
          <p:cNvPr id="5" name="Rectangle 4">
            <a:extLst>
              <a:ext uri="{FF2B5EF4-FFF2-40B4-BE49-F238E27FC236}">
                <a16:creationId xmlns:a16="http://schemas.microsoft.com/office/drawing/2014/main" id="{C3DF7E0B-C243-4AA7-9A69-54A23B98B68B}"/>
              </a:ext>
            </a:extLst>
          </p:cNvPr>
          <p:cNvSpPr/>
          <p:nvPr/>
        </p:nvSpPr>
        <p:spPr>
          <a:xfrm>
            <a:off x="228600" y="2514600"/>
            <a:ext cx="3200400" cy="262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110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0"/>
          </p:nvPr>
        </p:nvSpPr>
        <p:spPr/>
        <p:txBody>
          <a:bodyPr/>
          <a:lstStyle/>
          <a:p>
            <a:fld id="{87E61537-D4C8-304D-BD68-229FB5D2E782}" type="slidenum">
              <a:rPr lang="en-US" altLang="x-none"/>
              <a:pPr/>
              <a:t>37</a:t>
            </a:fld>
            <a:endParaRPr lang="en-US" altLang="x-none"/>
          </a:p>
        </p:txBody>
      </p:sp>
      <p:sp>
        <p:nvSpPr>
          <p:cNvPr id="3209218" name="Rectangle 2"/>
          <p:cNvSpPr>
            <a:spLocks noGrp="1" noChangeArrowheads="1"/>
          </p:cNvSpPr>
          <p:nvPr>
            <p:ph type="title"/>
          </p:nvPr>
        </p:nvSpPr>
        <p:spPr>
          <a:xfrm>
            <a:off x="457200" y="495300"/>
            <a:ext cx="4419600" cy="927100"/>
          </a:xfrm>
        </p:spPr>
        <p:txBody>
          <a:bodyPr>
            <a:normAutofit/>
          </a:bodyPr>
          <a:lstStyle/>
          <a:p>
            <a:r>
              <a:rPr lang="en-US" altLang="x-none" b="1" dirty="0">
                <a:solidFill>
                  <a:srgbClr val="0000FF"/>
                </a:solidFill>
                <a:latin typeface="Arial" charset="0"/>
                <a:ea typeface="Arial" charset="0"/>
                <a:cs typeface="Arial" charset="0"/>
              </a:rPr>
              <a:t>CNN’s Topology</a:t>
            </a:r>
          </a:p>
        </p:txBody>
      </p:sp>
      <p:pic>
        <p:nvPicPr>
          <p:cNvPr id="32092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81250"/>
            <a:ext cx="7261225" cy="17145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209228" name="Line 12"/>
          <p:cNvSpPr>
            <a:spLocks noChangeShapeType="1"/>
          </p:cNvSpPr>
          <p:nvPr/>
        </p:nvSpPr>
        <p:spPr bwMode="auto">
          <a:xfrm>
            <a:off x="3429000" y="3930650"/>
            <a:ext cx="0" cy="381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09229" name="Text Box 13"/>
          <p:cNvSpPr txBox="1">
            <a:spLocks noChangeArrowheads="1"/>
          </p:cNvSpPr>
          <p:nvPr/>
        </p:nvSpPr>
        <p:spPr bwMode="auto">
          <a:xfrm>
            <a:off x="2133600" y="4464050"/>
            <a:ext cx="2584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a:t>Feature extraction layer</a:t>
            </a:r>
          </a:p>
          <a:p>
            <a:pPr algn="ctr"/>
            <a:r>
              <a:rPr lang="en-US" altLang="x-none">
                <a:solidFill>
                  <a:srgbClr val="FF0000"/>
                </a:solidFill>
              </a:rPr>
              <a:t>C</a:t>
            </a:r>
            <a:r>
              <a:rPr lang="en-US" altLang="x-none"/>
              <a:t>onvolution layer</a:t>
            </a:r>
          </a:p>
        </p:txBody>
      </p:sp>
      <p:sp>
        <p:nvSpPr>
          <p:cNvPr id="3209232" name="Line 16"/>
          <p:cNvSpPr>
            <a:spLocks noChangeShapeType="1"/>
          </p:cNvSpPr>
          <p:nvPr/>
        </p:nvSpPr>
        <p:spPr bwMode="auto">
          <a:xfrm flipH="1">
            <a:off x="4724400" y="3625850"/>
            <a:ext cx="15875" cy="20574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09233" name="Text Box 17"/>
          <p:cNvSpPr txBox="1">
            <a:spLocks noChangeArrowheads="1"/>
          </p:cNvSpPr>
          <p:nvPr/>
        </p:nvSpPr>
        <p:spPr bwMode="auto">
          <a:xfrm>
            <a:off x="2997200" y="5683250"/>
            <a:ext cx="3448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ko-KR"/>
              <a:t>Shift and distortion invariance or</a:t>
            </a:r>
            <a:endParaRPr lang="en-US" altLang="x-none"/>
          </a:p>
          <a:p>
            <a:pPr algn="ctr"/>
            <a:r>
              <a:rPr lang="en-US" altLang="x-none">
                <a:solidFill>
                  <a:srgbClr val="FF0000"/>
                </a:solidFill>
              </a:rPr>
              <a:t>S</a:t>
            </a:r>
            <a:r>
              <a:rPr lang="en-US" altLang="x-none"/>
              <a:t>ubsampling layer</a:t>
            </a:r>
          </a:p>
        </p:txBody>
      </p:sp>
      <p:sp>
        <p:nvSpPr>
          <p:cNvPr id="3209234" name="Line 18"/>
          <p:cNvSpPr>
            <a:spLocks noChangeShapeType="1"/>
          </p:cNvSpPr>
          <p:nvPr/>
        </p:nvSpPr>
        <p:spPr bwMode="auto">
          <a:xfrm>
            <a:off x="6311900" y="3968750"/>
            <a:ext cx="0" cy="381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09235" name="Line 19"/>
          <p:cNvSpPr>
            <a:spLocks noChangeShapeType="1"/>
          </p:cNvSpPr>
          <p:nvPr/>
        </p:nvSpPr>
        <p:spPr bwMode="auto">
          <a:xfrm flipH="1">
            <a:off x="7315200" y="3854450"/>
            <a:ext cx="15875" cy="1905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09236" name="Text Box 20"/>
          <p:cNvSpPr txBox="1">
            <a:spLocks noChangeArrowheads="1"/>
          </p:cNvSpPr>
          <p:nvPr/>
        </p:nvSpPr>
        <p:spPr bwMode="auto">
          <a:xfrm>
            <a:off x="6134100" y="43116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a:solidFill>
                  <a:srgbClr val="FF0000"/>
                </a:solidFill>
              </a:rPr>
              <a:t>C</a:t>
            </a:r>
            <a:endParaRPr lang="en-US" altLang="x-none"/>
          </a:p>
        </p:txBody>
      </p:sp>
      <p:sp>
        <p:nvSpPr>
          <p:cNvPr id="3209237" name="Text Box 21"/>
          <p:cNvSpPr txBox="1">
            <a:spLocks noChangeArrowheads="1"/>
          </p:cNvSpPr>
          <p:nvPr/>
        </p:nvSpPr>
        <p:spPr bwMode="auto">
          <a:xfrm>
            <a:off x="7169150" y="575945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a:solidFill>
                  <a:srgbClr val="FF0000"/>
                </a:solidFill>
              </a:rPr>
              <a:t>S</a:t>
            </a:r>
            <a:endParaRPr lang="en-US" altLang="x-none"/>
          </a:p>
        </p:txBody>
      </p:sp>
      <p:sp>
        <p:nvSpPr>
          <p:cNvPr id="3209238" name="Line 22"/>
          <p:cNvSpPr>
            <a:spLocks noChangeShapeType="1"/>
          </p:cNvSpPr>
          <p:nvPr/>
        </p:nvSpPr>
        <p:spPr bwMode="auto">
          <a:xfrm flipH="1" flipV="1">
            <a:off x="2795588" y="1916113"/>
            <a:ext cx="557212" cy="1023937"/>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09239" name="Text Box 23"/>
          <p:cNvSpPr txBox="1">
            <a:spLocks noChangeArrowheads="1"/>
          </p:cNvSpPr>
          <p:nvPr/>
        </p:nvSpPr>
        <p:spPr bwMode="auto">
          <a:xfrm>
            <a:off x="1924050" y="1568450"/>
            <a:ext cx="159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a:t>Feature maps</a:t>
            </a:r>
          </a:p>
        </p:txBody>
      </p:sp>
      <p:sp>
        <p:nvSpPr>
          <p:cNvPr id="3209240" name="Line 24"/>
          <p:cNvSpPr>
            <a:spLocks noChangeShapeType="1"/>
          </p:cNvSpPr>
          <p:nvPr/>
        </p:nvSpPr>
        <p:spPr bwMode="auto">
          <a:xfrm flipH="1" flipV="1">
            <a:off x="2794000" y="1911350"/>
            <a:ext cx="803275" cy="53975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481305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0"/>
          </p:nvPr>
        </p:nvSpPr>
        <p:spPr>
          <a:xfrm>
            <a:off x="6586536" y="1149223"/>
            <a:ext cx="957264" cy="457200"/>
          </a:xfrm>
        </p:spPr>
        <p:txBody>
          <a:bodyPr/>
          <a:lstStyle/>
          <a:p>
            <a:fld id="{8BCFE318-19F3-DD47-8D2C-B021219EBD0F}" type="slidenum">
              <a:rPr lang="en-US" altLang="x-none"/>
              <a:pPr/>
              <a:t>38</a:t>
            </a:fld>
            <a:endParaRPr lang="en-US" altLang="x-none"/>
          </a:p>
        </p:txBody>
      </p:sp>
      <p:sp>
        <p:nvSpPr>
          <p:cNvPr id="3240962" name="Rectangle 2"/>
          <p:cNvSpPr>
            <a:spLocks noGrp="1" noChangeArrowheads="1"/>
          </p:cNvSpPr>
          <p:nvPr>
            <p:ph type="title"/>
          </p:nvPr>
        </p:nvSpPr>
        <p:spPr>
          <a:xfrm>
            <a:off x="609600" y="732387"/>
            <a:ext cx="8153400" cy="609600"/>
          </a:xfrm>
        </p:spPr>
        <p:txBody>
          <a:bodyPr>
            <a:noAutofit/>
          </a:bodyPr>
          <a:lstStyle/>
          <a:p>
            <a:r>
              <a:rPr lang="en-US" altLang="x-none" b="1" dirty="0">
                <a:solidFill>
                  <a:srgbClr val="0000FF"/>
                </a:solidFill>
                <a:latin typeface="Arial" charset="0"/>
                <a:ea typeface="Arial" charset="0"/>
                <a:cs typeface="Arial" charset="0"/>
              </a:rPr>
              <a:t>Feature Extraction</a:t>
            </a:r>
            <a:endParaRPr lang="en-US" altLang="ko-KR" b="1" dirty="0">
              <a:solidFill>
                <a:srgbClr val="0000FF"/>
              </a:solidFill>
              <a:latin typeface="Arial" charset="0"/>
              <a:ea typeface="Arial" charset="0"/>
              <a:cs typeface="Arial" charset="0"/>
            </a:endParaRPr>
          </a:p>
        </p:txBody>
      </p:sp>
      <p:pic>
        <p:nvPicPr>
          <p:cNvPr id="3241016" name="Picture 56" descr="what1"/>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14400" y="3965575"/>
            <a:ext cx="3657600" cy="2379663"/>
          </a:xfrm>
          <a:prstGeom prst="rect">
            <a:avLst/>
          </a:prstGeom>
          <a:noFill/>
          <a:extLst>
            <a:ext uri="{909E8E84-426E-40DD-AFC4-6F175D3DCCD1}">
              <a14:hiddenFill xmlns:a14="http://schemas.microsoft.com/office/drawing/2010/main">
                <a:solidFill>
                  <a:srgbClr val="FFFFFF"/>
                </a:solidFill>
              </a14:hiddenFill>
            </a:ext>
          </a:extLst>
        </p:spPr>
      </p:pic>
      <p:grpSp>
        <p:nvGrpSpPr>
          <p:cNvPr id="3241040" name="Group 80"/>
          <p:cNvGrpSpPr>
            <a:grpSpLocks/>
          </p:cNvGrpSpPr>
          <p:nvPr/>
        </p:nvGrpSpPr>
        <p:grpSpPr bwMode="auto">
          <a:xfrm>
            <a:off x="5181600" y="2136775"/>
            <a:ext cx="3376613" cy="4568825"/>
            <a:chOff x="3264" y="672"/>
            <a:chExt cx="2179" cy="3214"/>
          </a:xfrm>
        </p:grpSpPr>
        <p:grpSp>
          <p:nvGrpSpPr>
            <p:cNvPr id="3241031" name="Group 71"/>
            <p:cNvGrpSpPr>
              <a:grpSpLocks/>
            </p:cNvGrpSpPr>
            <p:nvPr/>
          </p:nvGrpSpPr>
          <p:grpSpPr bwMode="auto">
            <a:xfrm>
              <a:off x="4800" y="912"/>
              <a:ext cx="576" cy="2974"/>
              <a:chOff x="2634" y="852"/>
              <a:chExt cx="576" cy="2974"/>
            </a:xfrm>
          </p:grpSpPr>
          <p:pic>
            <p:nvPicPr>
              <p:cNvPr id="3241017" name="Picture 5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852"/>
                <a:ext cx="576" cy="5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41018" name="Picture 5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1428"/>
                <a:ext cx="576" cy="5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41019" name="Picture 59"/>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2658"/>
                <a:ext cx="576" cy="5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41020" name="Picture 60"/>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2056"/>
                <a:ext cx="576" cy="5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41021" name="Picture 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4" y="3252"/>
                <a:ext cx="576" cy="5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3241030" name="Picture 70" descr="Anf"/>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4" y="1776"/>
              <a:ext cx="948" cy="936"/>
            </a:xfrm>
            <a:prstGeom prst="rect">
              <a:avLst/>
            </a:prstGeom>
            <a:noFill/>
            <a:extLst>
              <a:ext uri="{909E8E84-426E-40DD-AFC4-6F175D3DCCD1}">
                <a14:hiddenFill xmlns:a14="http://schemas.microsoft.com/office/drawing/2010/main">
                  <a:solidFill>
                    <a:srgbClr val="FFFFFF"/>
                  </a:solidFill>
                </a14:hiddenFill>
              </a:ext>
            </a:extLst>
          </p:spPr>
        </p:pic>
        <p:sp>
          <p:nvSpPr>
            <p:cNvPr id="3241032" name="Line 72"/>
            <p:cNvSpPr>
              <a:spLocks noChangeShapeType="1"/>
            </p:cNvSpPr>
            <p:nvPr/>
          </p:nvSpPr>
          <p:spPr bwMode="auto">
            <a:xfrm flipV="1">
              <a:off x="4176" y="1152"/>
              <a:ext cx="624" cy="1008"/>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1033" name="Line 73"/>
            <p:cNvSpPr>
              <a:spLocks noChangeShapeType="1"/>
            </p:cNvSpPr>
            <p:nvPr/>
          </p:nvSpPr>
          <p:spPr bwMode="auto">
            <a:xfrm flipV="1">
              <a:off x="4176" y="1872"/>
              <a:ext cx="624" cy="336"/>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1034" name="Line 74"/>
            <p:cNvSpPr>
              <a:spLocks noChangeShapeType="1"/>
            </p:cNvSpPr>
            <p:nvPr/>
          </p:nvSpPr>
          <p:spPr bwMode="auto">
            <a:xfrm>
              <a:off x="4176" y="2256"/>
              <a:ext cx="576" cy="144"/>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1035" name="Line 75"/>
            <p:cNvSpPr>
              <a:spLocks noChangeShapeType="1"/>
            </p:cNvSpPr>
            <p:nvPr/>
          </p:nvSpPr>
          <p:spPr bwMode="auto">
            <a:xfrm>
              <a:off x="4176" y="2304"/>
              <a:ext cx="576" cy="672"/>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1036" name="Line 76"/>
            <p:cNvSpPr>
              <a:spLocks noChangeShapeType="1"/>
            </p:cNvSpPr>
            <p:nvPr/>
          </p:nvSpPr>
          <p:spPr bwMode="auto">
            <a:xfrm>
              <a:off x="4176" y="2400"/>
              <a:ext cx="576" cy="1152"/>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1037" name="Text Box 77"/>
            <p:cNvSpPr txBox="1">
              <a:spLocks noChangeArrowheads="1"/>
            </p:cNvSpPr>
            <p:nvPr/>
          </p:nvSpPr>
          <p:spPr bwMode="auto">
            <a:xfrm>
              <a:off x="4792" y="672"/>
              <a:ext cx="651"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rgbClr val="0066CC"/>
                  </a:solidFill>
                </a:rPr>
                <a:t>features</a:t>
              </a:r>
            </a:p>
          </p:txBody>
        </p:sp>
      </p:grpSp>
      <p:pic>
        <p:nvPicPr>
          <p:cNvPr id="3241039" name="Picture 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507" y="2716617"/>
            <a:ext cx="4572000" cy="10795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241041" name="Rectangle 81"/>
          <p:cNvSpPr>
            <a:spLocks noGrp="1" noChangeArrowheads="1"/>
          </p:cNvSpPr>
          <p:nvPr>
            <p:ph type="body" idx="1"/>
          </p:nvPr>
        </p:nvSpPr>
        <p:spPr>
          <a:xfrm>
            <a:off x="228600" y="1515214"/>
            <a:ext cx="8915400" cy="4325112"/>
          </a:xfrm>
          <a:noFill/>
          <a:ln/>
        </p:spPr>
        <p:txBody>
          <a:bodyPr/>
          <a:lstStyle/>
          <a:p>
            <a:pPr>
              <a:buFont typeface="Arial" charset="0"/>
              <a:buChar char="•"/>
            </a:pPr>
            <a:r>
              <a:rPr lang="en-US" altLang="x-none" b="0" dirty="0">
                <a:sym typeface="Symbol" charset="2"/>
              </a:rPr>
              <a:t>Detect the same feature at different positions in input image.</a:t>
            </a:r>
            <a:endParaRPr lang="en-GB" altLang="ko-KR" b="0" dirty="0"/>
          </a:p>
          <a:p>
            <a:pPr>
              <a:buFont typeface="Arial" charset="0"/>
              <a:buChar char="•"/>
            </a:pPr>
            <a:endParaRPr lang="en-GB" altLang="ko-KR" b="0" dirty="0"/>
          </a:p>
        </p:txBody>
      </p:sp>
    </p:spTree>
    <p:extLst>
      <p:ext uri="{BB962C8B-B14F-4D97-AF65-F5344CB8AC3E}">
        <p14:creationId xmlns:p14="http://schemas.microsoft.com/office/powerpoint/2010/main" val="1884779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1AD3CBC1-9441-384B-B8CF-8A2B7AC34805}" type="slidenum">
              <a:rPr lang="en-US" altLang="x-none"/>
              <a:pPr/>
              <a:t>39</a:t>
            </a:fld>
            <a:endParaRPr lang="en-US" altLang="x-none"/>
          </a:p>
        </p:txBody>
      </p:sp>
      <p:sp>
        <p:nvSpPr>
          <p:cNvPr id="3249154" name="Rectangle 2"/>
          <p:cNvSpPr>
            <a:spLocks noGrp="1" noChangeArrowheads="1"/>
          </p:cNvSpPr>
          <p:nvPr>
            <p:ph type="title"/>
          </p:nvPr>
        </p:nvSpPr>
        <p:spPr>
          <a:xfrm>
            <a:off x="639762" y="819912"/>
            <a:ext cx="5946774" cy="609600"/>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oAutofit/>
          </a:bodyPr>
          <a:lstStyle/>
          <a:p>
            <a:r>
              <a:rPr lang="en-US" altLang="x-none" b="1" dirty="0">
                <a:solidFill>
                  <a:srgbClr val="0000FF"/>
                </a:solidFill>
                <a:latin typeface="Arial" charset="0"/>
                <a:ea typeface="Arial" charset="0"/>
                <a:cs typeface="Arial" charset="0"/>
              </a:rPr>
              <a:t>Subsampling  Layer</a:t>
            </a:r>
            <a:br>
              <a:rPr lang="en-US" altLang="x-none"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二次采样层</a:t>
            </a:r>
            <a:endParaRPr lang="en-US" altLang="ko-KR" b="1" dirty="0">
              <a:solidFill>
                <a:srgbClr val="0000FF"/>
              </a:solidFill>
              <a:latin typeface="Arial" charset="0"/>
              <a:ea typeface="Arial" charset="0"/>
              <a:cs typeface="Arial" charset="0"/>
            </a:endParaRPr>
          </a:p>
        </p:txBody>
      </p:sp>
      <p:sp>
        <p:nvSpPr>
          <p:cNvPr id="3249170" name="Rectangle 18"/>
          <p:cNvSpPr>
            <a:spLocks noGrp="1" noChangeArrowheads="1"/>
          </p:cNvSpPr>
          <p:nvPr>
            <p:ph type="body" idx="1"/>
          </p:nvPr>
        </p:nvSpPr>
        <p:spPr>
          <a:xfrm>
            <a:off x="533400" y="1694688"/>
            <a:ext cx="8229600" cy="4325112"/>
          </a:xfrm>
          <a:noFill/>
          <a:ln/>
        </p:spPr>
        <p:txBody>
          <a:bodyPr>
            <a:normAutofit/>
          </a:bodyPr>
          <a:lstStyle/>
          <a:p>
            <a:pPr>
              <a:buFont typeface="Arial" charset="0"/>
              <a:buChar char="•"/>
            </a:pPr>
            <a:r>
              <a:rPr lang="en-US" altLang="x-none" sz="2400" dirty="0">
                <a:solidFill>
                  <a:srgbClr val="CC0000"/>
                </a:solidFill>
              </a:rPr>
              <a:t>S</a:t>
            </a:r>
            <a:r>
              <a:rPr lang="en-US" altLang="x-none" sz="2400" b="0" dirty="0">
                <a:solidFill>
                  <a:srgbClr val="CC0000"/>
                </a:solidFill>
              </a:rPr>
              <a:t>ubsampling</a:t>
            </a:r>
            <a:r>
              <a:rPr lang="en-US" altLang="x-none" sz="2400" b="0" dirty="0"/>
              <a:t> layers reduce the spatial resolution of each feature map</a:t>
            </a:r>
          </a:p>
          <a:p>
            <a:pPr>
              <a:buFont typeface="Arial" charset="0"/>
              <a:buChar char="•"/>
            </a:pPr>
            <a:r>
              <a:rPr lang="zh-CN" altLang="en-US" sz="2400" dirty="0"/>
              <a:t>二次采样层降低了每个特征图的空间分辨率</a:t>
            </a:r>
            <a:endParaRPr lang="en-US" altLang="x-none" sz="2400" dirty="0"/>
          </a:p>
          <a:p>
            <a:pPr>
              <a:buFont typeface="Arial" charset="0"/>
              <a:buChar char="•"/>
            </a:pPr>
            <a:r>
              <a:rPr lang="en-US" altLang="x-none" sz="2400" b="0" dirty="0"/>
              <a:t>By reducing the </a:t>
            </a:r>
            <a:r>
              <a:rPr lang="en-US" altLang="x-none" sz="2400" b="0" dirty="0">
                <a:solidFill>
                  <a:srgbClr val="CC0000"/>
                </a:solidFill>
              </a:rPr>
              <a:t>spatial resolution</a:t>
            </a:r>
            <a:r>
              <a:rPr lang="en-US" altLang="x-none" sz="2400" b="0" dirty="0"/>
              <a:t> of the feature map, a </a:t>
            </a:r>
            <a:r>
              <a:rPr lang="en-US" altLang="x-none" sz="2400" b="0" dirty="0">
                <a:solidFill>
                  <a:srgbClr val="CC0000"/>
                </a:solidFill>
              </a:rPr>
              <a:t>certain degree</a:t>
            </a:r>
            <a:r>
              <a:rPr lang="en-US" altLang="x-none" sz="2400" b="0" dirty="0"/>
              <a:t> of </a:t>
            </a:r>
            <a:r>
              <a:rPr lang="en-US" altLang="x-none" sz="2400" b="0" dirty="0">
                <a:solidFill>
                  <a:srgbClr val="CC0000"/>
                </a:solidFill>
              </a:rPr>
              <a:t>shift</a:t>
            </a:r>
            <a:r>
              <a:rPr lang="en-US" altLang="x-none" sz="2400" b="0" dirty="0"/>
              <a:t> and </a:t>
            </a:r>
            <a:r>
              <a:rPr lang="en-US" altLang="x-none" sz="2400" b="0" dirty="0">
                <a:solidFill>
                  <a:srgbClr val="CC0000"/>
                </a:solidFill>
              </a:rPr>
              <a:t>distortion</a:t>
            </a:r>
            <a:r>
              <a:rPr lang="en-US" altLang="x-none" sz="2400" b="0" dirty="0"/>
              <a:t> invariance is achieved.</a:t>
            </a:r>
            <a:r>
              <a:rPr lang="zh-CN" altLang="en-US" sz="2400" dirty="0"/>
              <a:t>通过降低特征图的空间分辨率，可以实现一定程度的移位和变形不变性。</a:t>
            </a:r>
            <a:endParaRPr lang="en-US" altLang="zh-CN" sz="2400" dirty="0"/>
          </a:p>
          <a:p>
            <a:pPr>
              <a:buFont typeface="Arial" charset="0"/>
              <a:buChar char="•"/>
            </a:pPr>
            <a:endParaRPr lang="en-US" altLang="x-none" sz="2400" b="0" dirty="0"/>
          </a:p>
          <a:p>
            <a:pPr>
              <a:buFont typeface="Arial" charset="0"/>
              <a:buChar char="•"/>
            </a:pPr>
            <a:endParaRPr lang="en-US" altLang="x-none" sz="2400" b="0" dirty="0"/>
          </a:p>
          <a:p>
            <a:pPr>
              <a:buFont typeface="Arial" charset="0"/>
              <a:buChar char="•"/>
            </a:pPr>
            <a:endParaRPr lang="en-US" altLang="x-none" sz="2400" b="0" dirty="0"/>
          </a:p>
        </p:txBody>
      </p:sp>
      <p:pic>
        <p:nvPicPr>
          <p:cNvPr id="3249173" name="Picture 21" descr="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4067175"/>
            <a:ext cx="2778125" cy="2778125"/>
          </a:xfrm>
          <a:prstGeom prst="rect">
            <a:avLst/>
          </a:prstGeom>
          <a:noFill/>
          <a:extLst>
            <a:ext uri="{909E8E84-426E-40DD-AFC4-6F175D3DCCD1}">
              <a14:hiddenFill xmlns:a14="http://schemas.microsoft.com/office/drawing/2010/main">
                <a:solidFill>
                  <a:srgbClr val="FFFFFF"/>
                </a:solidFill>
              </a14:hiddenFill>
            </a:ext>
          </a:extLst>
        </p:spPr>
      </p:pic>
      <p:pic>
        <p:nvPicPr>
          <p:cNvPr id="3249177" name="Picture 2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400" y="4448175"/>
            <a:ext cx="1885950" cy="2047875"/>
          </a:xfrm>
          <a:prstGeom prst="rect">
            <a:avLst/>
          </a:prstGeom>
          <a:noFill/>
          <a:extLst>
            <a:ext uri="{909E8E84-426E-40DD-AFC4-6F175D3DCCD1}">
              <a14:hiddenFill xmlns:a14="http://schemas.microsoft.com/office/drawing/2010/main">
                <a:solidFill>
                  <a:srgbClr val="FFFFFF"/>
                </a:solidFill>
              </a14:hiddenFill>
            </a:ext>
          </a:extLst>
        </p:spPr>
      </p:pic>
      <p:pic>
        <p:nvPicPr>
          <p:cNvPr id="3249178" name="Picture 2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4371975"/>
            <a:ext cx="1828800" cy="2085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65A2F0-613A-42C1-A766-8A8A9430A270}"/>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b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3C4043"/>
                </a:solidFill>
                <a:effectLst/>
                <a:latin typeface="Arial" panose="020B0604020202020204" pitchFamily="34" charset="0"/>
                <a:cs typeface="Arial" panose="020B0604020202020204" pitchFamily="34" charset="0"/>
              </a:rPr>
              <a:t>学习发音</a:t>
            </a:r>
            <a:endPar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01E5A2BC-4977-4B1C-A332-77EE6A097539}"/>
              </a:ext>
            </a:extLst>
          </p:cNvPr>
          <p:cNvSpPr>
            <a:spLocks noChangeArrowheads="1"/>
          </p:cNvSpPr>
          <p:nvPr/>
        </p:nvSpPr>
        <p:spPr bwMode="auto">
          <a:xfrm>
            <a:off x="0" y="0"/>
            <a:ext cx="0" cy="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222222"/>
                </a:solidFill>
                <a:effectLst/>
                <a:latin typeface="Arial Unicode MS"/>
                <a:ea typeface="inherit"/>
                <a:cs typeface="Arial" panose="020B0604020202020204" pitchFamily="34" charset="0"/>
              </a:rPr>
              <a:t>二次采样层</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5" name="AutoShape 3" descr="data:image/svg+xml;base64,PHN2ZyB4bWxucz0iaHR0cDovL3d3dy53My5vcmcvMjAwMC9zdmciIHhtbG5zOnhsaW5rPSJodHRwOi8vd3d3LnczLm9yZy8xOTk5L3hsaW5rIiB3aWR0aD0iMzIiIGhlaWdodD0iMzIiIHZpZXdCb3g9IjAgMCAzMiAzMiI+CiAgPGRlZnM+CiAgICA8cG9seWdvbiBpZD0ic21hbGwtdmlzZW1lLXYzLWEiIHBvaW50cz0iMCAwIDMyIDAgMzIgMzIgMCAzMiIvPgogIDwvZGVmcz4KICA8ZyBmaWxsPSJub25lIiBmaWxsLXJ1bGU9ImV2ZW5vZGQiPgogICAgPG1hc2sgaWQ9InNtYWxsLXZpc2VtZS12My1iIiBmaWxsPSIjZmZmIj4KICAgICAgPHVzZSB4bGluazpocmVmPSIjc21hbGwtdmlzZW1lLXYzLWEiLz4KICAgIDwvbWFzaz4KICAgIDx1c2UgZmlsbD0iIzQyODVGNCIgeGxpbms6aHJlZj0iI3NtYWxsLXZpc2VtZS12My1hIi8+CiAgICA8cGF0aCBmaWxsPSIjRDJFM0ZDIiBkPSJNMCwxNS4yMzk3OTYzIEMyLjU0Mzg1NzE0LDE4Ljg3MDUyMDMgNS42NTIsMjIuMDgyMTk0NiA5LjIwMjI4NTcxLDI0Ljc0NDg3NjkgQzEzLjIxMTU3MTQsMjcuNzUxNzA3NyAxOC43ODg0Mjg2LDI3Ljc1MTcwNzcgMjIuNzk3NzE0MywyNC43NDQ4NzY5IEMyNi4zNDgsMjIuMDgyMTk0NiAyOS40NTYxNDI5LDE4Ljg3MDUyMDMgMzIsMTUuMjM5Nzk2MyBMMzIsLTcgTDAsLTcgTDAsMTUuMjM5Nzk2MyBaIiBtYXNrPSJ1cmwoI3NtYWxsLXZpc2VtZS12My1iKSIvPgogICAgPHBhdGggZmlsbD0iIzQyODVGNCIgZmlsbC1vcGFjaXR5PSIuNiIgZD0iTTE2LDIxLjIzMDY0OTIgQzE2LjkyNjA5OTEsMjEuMjMwNjQ5MiAxNy43OTEyNDY3LDIxLjQ5NDMxNTcgMTguNTI3MjEzNSwyMS45NTE1MDE5IEMxOC44MTA0NDEsMjIuMTI3MzMwOSAxOS4xMzYyNzM4LDIxLjc4ODc0ODUgMTguOTQwMzc5OSwyMS41MTY0Njc0IEMxOC4yNzg1NTU2LDIwLjU5NzMyNjMgMTcuMjA4MTEzNiwyMCAxNiwyMCBDMTQuNzkxODg2NCwyMCAxMy43MjE0NDQ0LDIwLjU5NzMyNjMgMTMuMDU5NjIwMSwyMS41MTY0Njc0IEMxMi44NjM3MjYyLDIxLjc4ODc0ODUgMTMuMTg5NTU5LDIyLjEyNzMzMDkgMTMuNDcyNzg2NSwyMS45NTE1MDE5IEMxNC4yMDg3NTMzLDIxLjQ5NDMxNTcgMTUuMDczOTAwOSwyMS4yMzA2NDkyIDE2LDIxLjIzMDY0OTIiIG1hc2s9InVybCgjc21hbGwtdmlzZW1lLXYzLWIpIi8+CiAgICA8cGF0aCBzdHJva2U9IiM0Mjg1RjQiIHN0cm9rZS1saW5lY2FwPSJzcXVhcmUiIGQ9Ik0yNSwxMyBDMjMsMTUuMzMzMzMzMyAyMCwxNi41IDE2LDE2LjUgQzEyLDE2LjUgOSwxNS4zMzMzMzMzIDcsMTMgTDEzLDEwLjUgTDE5LDEwLjUgTDI1LDEzIFoiIG1hc2s9InVybCgjc21hbGwtdmlzZW1lLXYzLWIpIi8+CiAgICA8cG9seWdvbiBmaWxsPSIjNDI4NUY0IiBmaWxsLXJ1bGU9Im5vbnplcm8iIHBvaW50cz0iOCAxNCA3IDEzIDI1IDEzIDI0IDE0IiBtYXNrPSJ1cmwoI3NtYWxsLXZpc2VtZS12My1iKSIvPgogICAgPHBhdGggc3Ryb2tlPSIjNDI4NUY0IiBzdHJva2UtbGluZWNhcD0icm91bmQiIGQ9Ik0yMCwzIEwxNy43Njc4NzUsNS4yNTg5MjYyMiBDMTYuNzkxNSw2LjI0NzAyNDU5IDE1LjIwODUsNi4yNDcwMjQ1OSAxNC4yMzIxMjUsNS4yNTg5MjYyMiBMMTIsMyIgbWFzaz0idXJsKCNzbWFsbC12aXNlbWUtdjMtYikiLz4KICA8L2c+Cjwvc3ZnPgo=">
            <a:extLst>
              <a:ext uri="{FF2B5EF4-FFF2-40B4-BE49-F238E27FC236}">
                <a16:creationId xmlns:a16="http://schemas.microsoft.com/office/drawing/2014/main" id="{E1315338-F024-45BF-ABEF-1603DB83C392}"/>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47412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3"/>
          <p:cNvSpPr>
            <a:spLocks noGrp="1"/>
          </p:cNvSpPr>
          <p:nvPr>
            <p:ph type="sldNum" sz="quarter" idx="10"/>
          </p:nvPr>
        </p:nvSpPr>
        <p:spPr/>
        <p:txBody>
          <a:bodyPr/>
          <a:lstStyle/>
          <a:p>
            <a:fld id="{194F12EB-9B23-B54E-9DB9-3D56E29DF16B}" type="slidenum">
              <a:rPr lang="en-US" altLang="x-none"/>
              <a:pPr/>
              <a:t>4</a:t>
            </a:fld>
            <a:endParaRPr lang="en-US" altLang="x-none"/>
          </a:p>
        </p:txBody>
      </p:sp>
      <p:sp>
        <p:nvSpPr>
          <p:cNvPr id="3224578" name="Rectangle 2"/>
          <p:cNvSpPr>
            <a:spLocks noGrp="1" noChangeArrowheads="1"/>
          </p:cNvSpPr>
          <p:nvPr>
            <p:ph type="body" idx="1"/>
          </p:nvPr>
        </p:nvSpPr>
        <p:spPr>
          <a:xfrm>
            <a:off x="350345" y="1594461"/>
            <a:ext cx="8229600" cy="4325112"/>
          </a:xfrm>
        </p:spPr>
        <p:txBody>
          <a:bodyPr/>
          <a:lstStyle/>
          <a:p>
            <a:pPr>
              <a:buFont typeface="Arial" charset="0"/>
              <a:buChar char="•"/>
            </a:pPr>
            <a:r>
              <a:rPr lang="en-US" altLang="ko-KR" b="0" dirty="0"/>
              <a:t>Little or no invariance to shifting, scaling, and other forms of distortion</a:t>
            </a:r>
          </a:p>
          <a:p>
            <a:pPr>
              <a:buFont typeface="Arial" charset="0"/>
              <a:buChar char="•"/>
            </a:pPr>
            <a:r>
              <a:rPr lang="zh-CN" altLang="en-US" b="0" dirty="0"/>
              <a:t>图片的可变性，即图片经过缩放，平移等变形操作，会对结果有严重的影响。</a:t>
            </a:r>
            <a:endParaRPr lang="en-US" altLang="ko-KR" b="0" dirty="0"/>
          </a:p>
          <a:p>
            <a:pPr>
              <a:buFont typeface="Wingdings" charset="2"/>
              <a:buNone/>
            </a:pPr>
            <a:endParaRPr lang="en-US" altLang="ko-KR" b="0" dirty="0">
              <a:solidFill>
                <a:srgbClr val="C0C0C0"/>
              </a:solidFill>
            </a:endParaRPr>
          </a:p>
          <a:p>
            <a:endParaRPr kumimoji="0" lang="en-GB" altLang="ko-KR" b="0" dirty="0"/>
          </a:p>
        </p:txBody>
      </p:sp>
      <p:sp>
        <p:nvSpPr>
          <p:cNvPr id="57" name="Rectangle 3"/>
          <p:cNvSpPr>
            <a:spLocks noGrp="1" noChangeArrowheads="1"/>
          </p:cNvSpPr>
          <p:nvPr>
            <p:ph type="title"/>
          </p:nvPr>
        </p:nvSpPr>
        <p:spPr>
          <a:xfrm>
            <a:off x="762000" y="841248"/>
            <a:ext cx="8077200" cy="609600"/>
          </a:xfrm>
        </p:spPr>
        <p:txBody>
          <a:bodyPr>
            <a:noAutofit/>
          </a:bodyPr>
          <a:lstStyle/>
          <a:p>
            <a:r>
              <a:rPr kumimoji="0" lang="en-GB" altLang="ko-KR" b="1" dirty="0">
                <a:solidFill>
                  <a:srgbClr val="0000FF"/>
                </a:solidFill>
                <a:latin typeface="Arial" charset="0"/>
                <a:ea typeface="Arial" charset="0"/>
                <a:cs typeface="Arial" charset="0"/>
              </a:rPr>
              <a:t>Drawbacks of DNN</a:t>
            </a:r>
          </a:p>
        </p:txBody>
      </p:sp>
      <p:pic>
        <p:nvPicPr>
          <p:cNvPr id="1026" name="Picture 2" descr="https://pic4.zhimg.com/80/v2-b9aed3dd68b9818561faa7d8ed24ea5a_hd.jpg">
            <a:extLst>
              <a:ext uri="{FF2B5EF4-FFF2-40B4-BE49-F238E27FC236}">
                <a16:creationId xmlns:a16="http://schemas.microsoft.com/office/drawing/2014/main" id="{C6FBC1BB-85AF-4CCB-ADB3-59430AE83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7447" y="3404839"/>
            <a:ext cx="470519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8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a:spLocks noGrp="1"/>
          </p:cNvSpPr>
          <p:nvPr>
            <p:ph type="sldNum" sz="quarter" idx="10"/>
          </p:nvPr>
        </p:nvSpPr>
        <p:spPr/>
        <p:txBody>
          <a:bodyPr/>
          <a:lstStyle/>
          <a:p>
            <a:fld id="{FD5F8EA2-F7AD-E94C-A3B5-F08A6FE258C1}" type="slidenum">
              <a:rPr lang="en-US" altLang="x-none"/>
              <a:pPr/>
              <a:t>40</a:t>
            </a:fld>
            <a:endParaRPr lang="en-US" altLang="x-none"/>
          </a:p>
        </p:txBody>
      </p:sp>
      <p:sp>
        <p:nvSpPr>
          <p:cNvPr id="3255299" name="Rectangle 3"/>
          <p:cNvSpPr>
            <a:spLocks noGrp="1" noChangeArrowheads="1"/>
          </p:cNvSpPr>
          <p:nvPr>
            <p:ph type="body" idx="1"/>
          </p:nvPr>
        </p:nvSpPr>
        <p:spPr>
          <a:xfrm>
            <a:off x="565587" y="1518539"/>
            <a:ext cx="8229600" cy="4325112"/>
          </a:xfrm>
          <a:noFill/>
          <a:ln/>
        </p:spPr>
        <p:txBody>
          <a:bodyPr/>
          <a:lstStyle/>
          <a:p>
            <a:pPr>
              <a:buFont typeface="Arial" charset="0"/>
              <a:buChar char="•"/>
            </a:pPr>
            <a:r>
              <a:rPr lang="en-US" altLang="x-none" b="0" dirty="0"/>
              <a:t>the </a:t>
            </a:r>
            <a:r>
              <a:rPr lang="en-US" altLang="x-none" b="0" dirty="0">
                <a:solidFill>
                  <a:srgbClr val="CC0000"/>
                </a:solidFill>
              </a:rPr>
              <a:t>subsampling</a:t>
            </a:r>
            <a:r>
              <a:rPr lang="en-US" altLang="x-none" b="0" dirty="0"/>
              <a:t> layers reduce the spatial resolution of each feature map</a:t>
            </a:r>
            <a:r>
              <a:rPr lang="zh-CN" altLang="en-US" dirty="0"/>
              <a:t>二次采样层降低了每个特征图的空间分辨率</a:t>
            </a:r>
            <a:endParaRPr lang="en-US" altLang="x-none" b="0" dirty="0"/>
          </a:p>
          <a:p>
            <a:pPr>
              <a:buFont typeface="Arial" charset="0"/>
              <a:buChar char="•"/>
            </a:pPr>
            <a:endParaRPr lang="en-US" altLang="x-none" b="0" dirty="0"/>
          </a:p>
          <a:p>
            <a:pPr>
              <a:buFont typeface="Arial" charset="0"/>
              <a:buChar char="•"/>
            </a:pPr>
            <a:endParaRPr lang="en-US" altLang="x-none" b="0" dirty="0"/>
          </a:p>
        </p:txBody>
      </p:sp>
      <p:grpSp>
        <p:nvGrpSpPr>
          <p:cNvPr id="3255318" name="Group 22"/>
          <p:cNvGrpSpPr>
            <a:grpSpLocks/>
          </p:cNvGrpSpPr>
          <p:nvPr/>
        </p:nvGrpSpPr>
        <p:grpSpPr bwMode="auto">
          <a:xfrm>
            <a:off x="914400" y="2139061"/>
            <a:ext cx="6719887" cy="3118739"/>
            <a:chOff x="0" y="576"/>
            <a:chExt cx="4350" cy="2086"/>
          </a:xfrm>
        </p:grpSpPr>
        <p:pic>
          <p:nvPicPr>
            <p:cNvPr id="3255300" name="Picture 4" descr="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76"/>
              <a:ext cx="2086" cy="2086"/>
            </a:xfrm>
            <a:prstGeom prst="rect">
              <a:avLst/>
            </a:prstGeom>
            <a:noFill/>
            <a:extLst>
              <a:ext uri="{909E8E84-426E-40DD-AFC4-6F175D3DCCD1}">
                <a14:hiddenFill xmlns:a14="http://schemas.microsoft.com/office/drawing/2010/main">
                  <a:solidFill>
                    <a:srgbClr val="FFFFFF"/>
                  </a:solidFill>
                </a14:hiddenFill>
              </a:ext>
            </a:extLst>
          </p:spPr>
        </p:pic>
        <p:pic>
          <p:nvPicPr>
            <p:cNvPr id="3255301"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1" y="864"/>
              <a:ext cx="1365" cy="1482"/>
            </a:xfrm>
            <a:prstGeom prst="rect">
              <a:avLst/>
            </a:prstGeom>
            <a:noFill/>
            <a:extLst>
              <a:ext uri="{909E8E84-426E-40DD-AFC4-6F175D3DCCD1}">
                <a14:hiddenFill xmlns:a14="http://schemas.microsoft.com/office/drawing/2010/main">
                  <a:solidFill>
                    <a:srgbClr val="FFFFFF"/>
                  </a:solidFill>
                </a14:hiddenFill>
              </a:ext>
            </a:extLst>
          </p:spPr>
        </p:pic>
        <p:pic>
          <p:nvPicPr>
            <p:cNvPr id="3255302" name="Picture 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2" y="816"/>
              <a:ext cx="1278" cy="1458"/>
            </a:xfrm>
            <a:prstGeom prst="rect">
              <a:avLst/>
            </a:prstGeom>
            <a:noFill/>
            <a:extLst>
              <a:ext uri="{909E8E84-426E-40DD-AFC4-6F175D3DCCD1}">
                <a14:hiddenFill xmlns:a14="http://schemas.microsoft.com/office/drawing/2010/main">
                  <a:solidFill>
                    <a:srgbClr val="FFFFFF"/>
                  </a:solidFill>
                </a14:hiddenFill>
              </a:ext>
            </a:extLst>
          </p:spPr>
        </p:pic>
        <p:sp>
          <p:nvSpPr>
            <p:cNvPr id="3255309" name="Line 13"/>
            <p:cNvSpPr>
              <a:spLocks noChangeShapeType="1"/>
            </p:cNvSpPr>
            <p:nvPr/>
          </p:nvSpPr>
          <p:spPr bwMode="auto">
            <a:xfrm flipH="1">
              <a:off x="3324" y="1206"/>
              <a:ext cx="336" cy="1014"/>
            </a:xfrm>
            <a:prstGeom prst="lin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55310" name="Line 14"/>
            <p:cNvSpPr>
              <a:spLocks noChangeShapeType="1"/>
            </p:cNvSpPr>
            <p:nvPr/>
          </p:nvSpPr>
          <p:spPr bwMode="auto">
            <a:xfrm flipH="1">
              <a:off x="3150" y="966"/>
              <a:ext cx="430" cy="1254"/>
            </a:xfrm>
            <a:prstGeom prst="lin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55311" name="Line 15"/>
            <p:cNvSpPr>
              <a:spLocks noChangeShapeType="1"/>
            </p:cNvSpPr>
            <p:nvPr/>
          </p:nvSpPr>
          <p:spPr bwMode="auto">
            <a:xfrm>
              <a:off x="3720" y="1212"/>
              <a:ext cx="378" cy="1014"/>
            </a:xfrm>
            <a:prstGeom prst="lin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55312" name="Line 16"/>
            <p:cNvSpPr>
              <a:spLocks noChangeShapeType="1"/>
            </p:cNvSpPr>
            <p:nvPr/>
          </p:nvSpPr>
          <p:spPr bwMode="auto">
            <a:xfrm>
              <a:off x="3792" y="984"/>
              <a:ext cx="492" cy="1230"/>
            </a:xfrm>
            <a:prstGeom prst="lin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255317" name="Group 21"/>
          <p:cNvGrpSpPr>
            <a:grpSpLocks/>
          </p:cNvGrpSpPr>
          <p:nvPr/>
        </p:nvGrpSpPr>
        <p:grpSpPr bwMode="auto">
          <a:xfrm>
            <a:off x="1004887" y="4776851"/>
            <a:ext cx="7134225" cy="1857375"/>
            <a:chOff x="624" y="2448"/>
            <a:chExt cx="4494" cy="1170"/>
          </a:xfrm>
        </p:grpSpPr>
        <p:pic>
          <p:nvPicPr>
            <p:cNvPr id="32553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2544"/>
              <a:ext cx="1032" cy="10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53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8" y="2544"/>
              <a:ext cx="984" cy="10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53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2880"/>
              <a:ext cx="726" cy="7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5306"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 y="2880"/>
              <a:ext cx="690" cy="6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530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 y="3216"/>
              <a:ext cx="318" cy="3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530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 y="3216"/>
              <a:ext cx="318" cy="3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55313" name="Line 17"/>
            <p:cNvSpPr>
              <a:spLocks noChangeShapeType="1"/>
            </p:cNvSpPr>
            <p:nvPr/>
          </p:nvSpPr>
          <p:spPr bwMode="auto">
            <a:xfrm flipH="1">
              <a:off x="960" y="2448"/>
              <a:ext cx="336" cy="0"/>
            </a:xfrm>
            <a:prstGeom prst="line">
              <a:avLst/>
            </a:prstGeom>
            <a:noFill/>
            <a:ln w="3810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55314" name="Line 18"/>
            <p:cNvSpPr>
              <a:spLocks noChangeShapeType="1"/>
            </p:cNvSpPr>
            <p:nvPr/>
          </p:nvSpPr>
          <p:spPr bwMode="auto">
            <a:xfrm flipH="1">
              <a:off x="3024" y="2784"/>
              <a:ext cx="336" cy="0"/>
            </a:xfrm>
            <a:prstGeom prst="line">
              <a:avLst/>
            </a:prstGeom>
            <a:noFill/>
            <a:ln w="3810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55315" name="Line 19"/>
            <p:cNvSpPr>
              <a:spLocks noChangeShapeType="1"/>
            </p:cNvSpPr>
            <p:nvPr/>
          </p:nvSpPr>
          <p:spPr bwMode="auto">
            <a:xfrm flipH="1">
              <a:off x="4467" y="3120"/>
              <a:ext cx="153" cy="0"/>
            </a:xfrm>
            <a:prstGeom prst="line">
              <a:avLst/>
            </a:prstGeom>
            <a:noFill/>
            <a:ln w="3810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4" name="Rectangle 2"/>
          <p:cNvSpPr>
            <a:spLocks noGrp="1" noChangeArrowheads="1"/>
          </p:cNvSpPr>
          <p:nvPr>
            <p:ph type="title"/>
          </p:nvPr>
        </p:nvSpPr>
        <p:spPr>
          <a:xfrm>
            <a:off x="639762" y="819912"/>
            <a:ext cx="5946774" cy="609600"/>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oAutofit/>
          </a:bodyPr>
          <a:lstStyle/>
          <a:p>
            <a:r>
              <a:rPr lang="en-US" altLang="x-none" b="1" dirty="0">
                <a:solidFill>
                  <a:srgbClr val="0000FF"/>
                </a:solidFill>
                <a:latin typeface="Arial" charset="0"/>
                <a:ea typeface="Arial" charset="0"/>
                <a:cs typeface="Arial" charset="0"/>
              </a:rPr>
              <a:t>Subsampling  Layer</a:t>
            </a:r>
            <a:br>
              <a:rPr lang="en-US" altLang="x-none"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二次采样层</a:t>
            </a:r>
            <a:endParaRPr lang="en-US" altLang="ko-KR"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184115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0"/>
          </p:nvPr>
        </p:nvSpPr>
        <p:spPr/>
        <p:txBody>
          <a:bodyPr/>
          <a:lstStyle/>
          <a:p>
            <a:fld id="{35EA72F7-EC13-4A4C-AA12-E7053B9F32BD}" type="slidenum">
              <a:rPr lang="en-US" altLang="x-none"/>
              <a:pPr/>
              <a:t>41</a:t>
            </a:fld>
            <a:endParaRPr lang="en-US" altLang="x-none"/>
          </a:p>
        </p:txBody>
      </p:sp>
      <p:grpSp>
        <p:nvGrpSpPr>
          <p:cNvPr id="3253282" name="Group 34"/>
          <p:cNvGrpSpPr>
            <a:grpSpLocks/>
          </p:cNvGrpSpPr>
          <p:nvPr/>
        </p:nvGrpSpPr>
        <p:grpSpPr bwMode="auto">
          <a:xfrm>
            <a:off x="1295400" y="4343400"/>
            <a:ext cx="6735763" cy="2181225"/>
            <a:chOff x="336" y="2448"/>
            <a:chExt cx="4243" cy="1374"/>
          </a:xfrm>
        </p:grpSpPr>
        <p:pic>
          <p:nvPicPr>
            <p:cNvPr id="3253272" name="Picture 24" descr="2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2448"/>
              <a:ext cx="1306" cy="13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7"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9" y="3309"/>
              <a:ext cx="463" cy="5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8"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 y="3494"/>
              <a:ext cx="259" cy="3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9"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7" y="2942"/>
              <a:ext cx="775" cy="8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80" name="Picture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2464"/>
              <a:ext cx="1242" cy="13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253283" name="Group 35"/>
          <p:cNvGrpSpPr>
            <a:grpSpLocks/>
          </p:cNvGrpSpPr>
          <p:nvPr/>
        </p:nvGrpSpPr>
        <p:grpSpPr bwMode="auto">
          <a:xfrm>
            <a:off x="1244600" y="1828800"/>
            <a:ext cx="6680200" cy="2057400"/>
            <a:chOff x="352" y="1008"/>
            <a:chExt cx="4208" cy="1296"/>
          </a:xfrm>
        </p:grpSpPr>
        <p:pic>
          <p:nvPicPr>
            <p:cNvPr id="3253269"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8" y="1392"/>
              <a:ext cx="803" cy="9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0" y="1775"/>
              <a:ext cx="495" cy="5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1"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6" y="2035"/>
              <a:ext cx="264"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6" name="Picture 28" descr="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2" y="1008"/>
              <a:ext cx="1252" cy="1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81"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7" y="1008"/>
              <a:ext cx="1207" cy="1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17" name="Rectangle 2"/>
          <p:cNvSpPr>
            <a:spLocks noGrp="1" noChangeArrowheads="1"/>
          </p:cNvSpPr>
          <p:nvPr>
            <p:ph type="title"/>
          </p:nvPr>
        </p:nvSpPr>
        <p:spPr>
          <a:xfrm>
            <a:off x="708026" y="840518"/>
            <a:ext cx="5946774" cy="609600"/>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oAutofit/>
          </a:bodyPr>
          <a:lstStyle/>
          <a:p>
            <a:r>
              <a:rPr lang="en-US" altLang="x-none" b="1" dirty="0">
                <a:solidFill>
                  <a:srgbClr val="0000FF"/>
                </a:solidFill>
                <a:latin typeface="Arial" charset="0"/>
                <a:ea typeface="Arial" charset="0"/>
                <a:cs typeface="Arial" charset="0"/>
              </a:rPr>
              <a:t>Subsampling  Layer</a:t>
            </a:r>
            <a:br>
              <a:rPr lang="en-US" altLang="x-none"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二次采样层</a:t>
            </a:r>
            <a:endParaRPr lang="en-US" altLang="ko-KR"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214267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90600"/>
            <a:ext cx="8229600" cy="1066800"/>
          </a:xfrm>
        </p:spPr>
        <p:txBody>
          <a:bodyPr>
            <a:normAutofit/>
          </a:bodyPr>
          <a:lstStyle/>
          <a:p>
            <a:r>
              <a:rPr lang="en-US" b="1" dirty="0">
                <a:solidFill>
                  <a:srgbClr val="0000FF"/>
                </a:solidFill>
                <a:latin typeface="Arial" charset="0"/>
                <a:ea typeface="Arial" charset="0"/>
                <a:cs typeface="Arial" charset="0"/>
              </a:rPr>
              <a:t>Non-linear Layer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2057400"/>
                <a:ext cx="8229600" cy="4325112"/>
              </a:xfrm>
            </p:spPr>
            <p:txBody>
              <a:bodyPr>
                <a:normAutofit fontScale="92500" lnSpcReduction="20000"/>
              </a:bodyPr>
              <a:lstStyle/>
              <a:p>
                <a:r>
                  <a:rPr lang="en-US" dirty="0"/>
                  <a:t>Intuition: Increase the nonlinearity of the entire architecture without affecting the receptive fields of the convolution layer</a:t>
                </a:r>
              </a:p>
              <a:p>
                <a:r>
                  <a:rPr lang="zh-CN" altLang="en-US" dirty="0"/>
                  <a:t>在不影响卷积层感受野的情况下，提高整个模型的非线性度</a:t>
                </a:r>
                <a:endParaRPr lang="en-US" dirty="0"/>
              </a:p>
              <a:p>
                <a:endParaRPr lang="en-US" dirty="0"/>
              </a:p>
              <a:p>
                <a:r>
                  <a:rPr lang="en-US" dirty="0"/>
                  <a:t>A layer of neurons that applies the non-linear activation function, such as,</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(0,</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 [</a:t>
                </a:r>
                <a:r>
                  <a:rPr lang="en-US" dirty="0" err="1"/>
                  <a:t>ReLU</a:t>
                </a:r>
                <a:r>
                  <a:rPr lang="en-US" dirty="0"/>
                  <a:t>]</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𝑥</m:t>
                        </m:r>
                      </m:e>
                    </m:func>
                  </m:oMath>
                </a14:m>
                <a:endParaRPr lang="en-US" b="0" dirty="0"/>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𝑥</m:t>
                        </m:r>
                      </m:e>
                    </m:func>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sup>
                        </m:sSup>
                        <m:r>
                          <a:rPr lang="en-US" i="1">
                            <a:latin typeface="Cambria Math" panose="02040503050406030204" pitchFamily="18" charset="0"/>
                          </a:rPr>
                          <m:t>)</m:t>
                        </m:r>
                      </m:e>
                      <m:sup>
                        <m:r>
                          <a:rPr lang="en-US" b="0" i="1" smtClean="0">
                            <a:latin typeface="Cambria Math" panose="02040503050406030204" pitchFamily="18" charset="0"/>
                          </a:rPr>
                          <m:t>−1</m:t>
                        </m:r>
                      </m:sup>
                    </m:sSup>
                  </m:oMath>
                </a14:m>
                <a:endParaRPr lang="en-US" dirty="0"/>
              </a:p>
              <a:p>
                <a:pPr lvl="1"/>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2057400"/>
                <a:ext cx="8229600" cy="4325112"/>
              </a:xfrm>
              <a:blipFill>
                <a:blip r:embed="rId2"/>
                <a:stretch>
                  <a:fillRect t="-3244" r="-222" b="-19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C3B144FA-A4B6-4BA2-9DD1-C172BBD468E4}" type="slidenum">
              <a:rPr lang="en-US" smtClean="0"/>
              <a:t>42</a:t>
            </a:fld>
            <a:endParaRPr lang="en-US"/>
          </a:p>
        </p:txBody>
      </p:sp>
    </p:spTree>
    <p:extLst>
      <p:ext uri="{BB962C8B-B14F-4D97-AF65-F5344CB8AC3E}">
        <p14:creationId xmlns:p14="http://schemas.microsoft.com/office/powerpoint/2010/main" val="2077766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23477"/>
            <a:ext cx="8229600" cy="1066800"/>
          </a:xfrm>
        </p:spPr>
        <p:txBody>
          <a:bodyPr>
            <a:normAutofit fontScale="90000"/>
          </a:bodyPr>
          <a:lstStyle/>
          <a:p>
            <a:r>
              <a:rPr lang="en-US" b="1" dirty="0">
                <a:solidFill>
                  <a:srgbClr val="0000FF"/>
                </a:solidFill>
                <a:latin typeface="Arial" charset="0"/>
                <a:ea typeface="Arial" charset="0"/>
                <a:cs typeface="Arial" charset="0"/>
              </a:rPr>
              <a:t>Pooling Layer / Max-Pooling</a:t>
            </a:r>
            <a:br>
              <a:rPr lang="en-US"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池化层</a:t>
            </a:r>
            <a:r>
              <a:rPr lang="en-US" altLang="zh-CN" b="1" dirty="0">
                <a:solidFill>
                  <a:srgbClr val="0000FF"/>
                </a:solidFill>
                <a:latin typeface="Arial" charset="0"/>
                <a:ea typeface="Arial" charset="0"/>
                <a:cs typeface="Arial" charset="0"/>
              </a:rPr>
              <a:t>/</a:t>
            </a:r>
            <a:r>
              <a:rPr lang="zh-CN" altLang="en-US" b="1" dirty="0">
                <a:solidFill>
                  <a:srgbClr val="0000FF"/>
                </a:solidFill>
                <a:latin typeface="Arial" charset="0"/>
                <a:ea typeface="Arial" charset="0"/>
                <a:cs typeface="Arial" charset="0"/>
              </a:rPr>
              <a:t>最大池化</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24240" y="1388280"/>
            <a:ext cx="8798842" cy="1647093"/>
          </a:xfrm>
        </p:spPr>
        <p:txBody>
          <a:bodyPr>
            <a:noAutofit/>
          </a:bodyPr>
          <a:lstStyle/>
          <a:p>
            <a:r>
              <a:rPr lang="en-US" sz="1800" dirty="0"/>
              <a:t>Intuition: to progressively reduce the spatial size of the representation (amount of parameters) and computation in the network, and hence to also control overfitting</a:t>
            </a:r>
          </a:p>
          <a:p>
            <a:r>
              <a:rPr lang="zh-CN" altLang="en-US" sz="1800" dirty="0"/>
              <a:t>逐步减小表示形式（参数的数量）和网络中计算的空间大小，从而也控制过度拟合</a:t>
            </a:r>
            <a:endParaRPr lang="en-US" sz="1800" dirty="0"/>
          </a:p>
          <a:p>
            <a:r>
              <a:rPr lang="en-US" sz="1800" dirty="0"/>
              <a:t>Pooling partitions the input image into a set of non-overlapping rectangles and, for each such sub-region, outputs the maximum value of the features in that region.</a:t>
            </a:r>
          </a:p>
          <a:p>
            <a:r>
              <a:rPr lang="zh-CN" altLang="en-US" sz="1800" dirty="0"/>
              <a:t>池化过程将输入图像划分为一组不重叠的矩形，并且对于每个此类子区域，输出该区域中要素的最大值。</a:t>
            </a:r>
            <a:endParaRPr lang="en-US" sz="1800" dirty="0"/>
          </a:p>
          <a:p>
            <a:endParaRPr lang="en-US" sz="1800" dirty="0"/>
          </a:p>
        </p:txBody>
      </p:sp>
      <p:sp>
        <p:nvSpPr>
          <p:cNvPr id="7" name="Slide Number Placeholder 6"/>
          <p:cNvSpPr>
            <a:spLocks noGrp="1"/>
          </p:cNvSpPr>
          <p:nvPr>
            <p:ph type="sldNum" sz="quarter" idx="12"/>
          </p:nvPr>
        </p:nvSpPr>
        <p:spPr/>
        <p:txBody>
          <a:bodyPr/>
          <a:lstStyle/>
          <a:p>
            <a:fld id="{C3B144FA-A4B6-4BA2-9DD1-C172BBD468E4}" type="slidenum">
              <a:rPr lang="en-US" smtClean="0"/>
              <a:t>43</a:t>
            </a:fld>
            <a:endParaRPr lang="en-US"/>
          </a:p>
        </p:txBody>
      </p:sp>
      <p:pic>
        <p:nvPicPr>
          <p:cNvPr id="1028" name="Picture 4" descr="http://cs231n.github.io/assets/cnn/pool.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58" y="4242001"/>
            <a:ext cx="3072935" cy="24272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231n.github.io/assets/cnn/maxpool.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484" y="4428381"/>
            <a:ext cx="5195952" cy="24296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13858" y="4119518"/>
            <a:ext cx="1678052" cy="300082"/>
          </a:xfrm>
          <a:prstGeom prst="rect">
            <a:avLst/>
          </a:prstGeom>
          <a:solidFill>
            <a:schemeClr val="bg1"/>
          </a:solidFill>
        </p:spPr>
        <p:txBody>
          <a:bodyPr wrap="square" rtlCol="0">
            <a:spAutoFit/>
          </a:bodyPr>
          <a:lstStyle/>
          <a:p>
            <a:pPr algn="ctr"/>
            <a:r>
              <a:rPr lang="en-US" sz="1350" dirty="0"/>
              <a:t>Input</a:t>
            </a:r>
          </a:p>
        </p:txBody>
      </p:sp>
    </p:spTree>
    <p:extLst>
      <p:ext uri="{BB962C8B-B14F-4D97-AF65-F5344CB8AC3E}">
        <p14:creationId xmlns:p14="http://schemas.microsoft.com/office/powerpoint/2010/main" val="550044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8844-AC6C-4A91-A966-EA7FDBFBBD94}"/>
              </a:ext>
            </a:extLst>
          </p:cNvPr>
          <p:cNvSpPr>
            <a:spLocks noGrp="1"/>
          </p:cNvSpPr>
          <p:nvPr>
            <p:ph type="title"/>
          </p:nvPr>
        </p:nvSpPr>
        <p:spPr>
          <a:xfrm>
            <a:off x="25400" y="533400"/>
            <a:ext cx="8229600" cy="1066800"/>
          </a:xfrm>
        </p:spPr>
        <p:txBody>
          <a:bodyPr>
            <a:normAutofit fontScale="90000"/>
          </a:bodyPr>
          <a:lstStyle/>
          <a:p>
            <a:r>
              <a:rPr lang="en-US" b="1" dirty="0">
                <a:solidFill>
                  <a:srgbClr val="0000FF"/>
                </a:solidFill>
                <a:latin typeface="Arial" charset="0"/>
                <a:ea typeface="Arial" charset="0"/>
                <a:cs typeface="Arial" charset="0"/>
              </a:rPr>
              <a:t>Pooling Layer / Max-Pooling</a:t>
            </a:r>
            <a:br>
              <a:rPr lang="en-US"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池化层</a:t>
            </a:r>
            <a:r>
              <a:rPr lang="en-US" altLang="zh-CN" b="1" dirty="0">
                <a:solidFill>
                  <a:srgbClr val="0000FF"/>
                </a:solidFill>
                <a:latin typeface="Arial" charset="0"/>
                <a:ea typeface="Arial" charset="0"/>
                <a:cs typeface="Arial" charset="0"/>
              </a:rPr>
              <a:t>/</a:t>
            </a:r>
            <a:r>
              <a:rPr lang="zh-CN" altLang="en-US" b="1" dirty="0">
                <a:solidFill>
                  <a:srgbClr val="0000FF"/>
                </a:solidFill>
                <a:latin typeface="Arial" charset="0"/>
                <a:ea typeface="Arial" charset="0"/>
                <a:cs typeface="Arial" charset="0"/>
              </a:rPr>
              <a:t>最大池化</a:t>
            </a:r>
            <a:endParaRPr lang="en-US" dirty="0"/>
          </a:p>
        </p:txBody>
      </p:sp>
      <p:pic>
        <p:nvPicPr>
          <p:cNvPr id="4" name="Picture 3">
            <a:extLst>
              <a:ext uri="{FF2B5EF4-FFF2-40B4-BE49-F238E27FC236}">
                <a16:creationId xmlns:a16="http://schemas.microsoft.com/office/drawing/2014/main" id="{637C992F-9FEC-4F5B-8EAF-F21A1FA5244F}"/>
              </a:ext>
            </a:extLst>
          </p:cNvPr>
          <p:cNvPicPr>
            <a:picLocks noChangeAspect="1"/>
          </p:cNvPicPr>
          <p:nvPr/>
        </p:nvPicPr>
        <p:blipFill>
          <a:blip r:embed="rId3"/>
          <a:stretch>
            <a:fillRect/>
          </a:stretch>
        </p:blipFill>
        <p:spPr>
          <a:xfrm>
            <a:off x="228600" y="1624013"/>
            <a:ext cx="6007973" cy="5233987"/>
          </a:xfrm>
          <a:prstGeom prst="rect">
            <a:avLst/>
          </a:prstGeom>
        </p:spPr>
      </p:pic>
      <p:sp>
        <p:nvSpPr>
          <p:cNvPr id="5" name="TextBox 4">
            <a:extLst>
              <a:ext uri="{FF2B5EF4-FFF2-40B4-BE49-F238E27FC236}">
                <a16:creationId xmlns:a16="http://schemas.microsoft.com/office/drawing/2014/main" id="{84714D8D-984F-4270-B1A9-D3C080BFB61D}"/>
              </a:ext>
            </a:extLst>
          </p:cNvPr>
          <p:cNvSpPr txBox="1"/>
          <p:nvPr/>
        </p:nvSpPr>
        <p:spPr>
          <a:xfrm>
            <a:off x="7162800" y="1447800"/>
            <a:ext cx="1550424" cy="646331"/>
          </a:xfrm>
          <a:prstGeom prst="rect">
            <a:avLst/>
          </a:prstGeom>
          <a:noFill/>
        </p:spPr>
        <p:txBody>
          <a:bodyPr wrap="none" rtlCol="0">
            <a:spAutoFit/>
          </a:bodyPr>
          <a:lstStyle/>
          <a:p>
            <a:r>
              <a:rPr lang="en-US" altLang="zh-CN" dirty="0"/>
              <a:t>Kernel size</a:t>
            </a:r>
            <a:r>
              <a:rPr lang="zh-CN" altLang="en-US" dirty="0"/>
              <a:t>？</a:t>
            </a:r>
            <a:endParaRPr lang="en-US" altLang="zh-CN" dirty="0"/>
          </a:p>
          <a:p>
            <a:r>
              <a:rPr lang="zh-CN" altLang="en-US" dirty="0"/>
              <a:t>步长 </a:t>
            </a:r>
            <a:r>
              <a:rPr lang="en-US" altLang="zh-CN" dirty="0"/>
              <a:t>Stride</a:t>
            </a:r>
            <a:r>
              <a:rPr lang="zh-CN" altLang="en-US" dirty="0"/>
              <a:t>？</a:t>
            </a:r>
            <a:endParaRPr lang="en-US" dirty="0"/>
          </a:p>
        </p:txBody>
      </p:sp>
    </p:spTree>
    <p:extLst>
      <p:ext uri="{BB962C8B-B14F-4D97-AF65-F5344CB8AC3E}">
        <p14:creationId xmlns:p14="http://schemas.microsoft.com/office/powerpoint/2010/main" val="3004479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228600" y="1524000"/>
            <a:ext cx="8839200" cy="5029200"/>
          </a:xfrm>
        </p:spPr>
        <p:txBody>
          <a:bodyPr>
            <a:normAutofit/>
          </a:bodyPr>
          <a:lstStyle/>
          <a:p>
            <a:pPr algn="just">
              <a:buFont typeface="Arial" charset="0"/>
              <a:buChar char="•"/>
            </a:pPr>
            <a:r>
              <a:rPr lang="en-IN" altLang="ko-KR" sz="2000" dirty="0">
                <a:latin typeface="Times New Roman" charset="0"/>
                <a:ea typeface="굴림" charset="-127"/>
                <a:cs typeface="Times New Roman" charset="0"/>
              </a:rPr>
              <a:t>The final high-level reasoning in the neural network is done via fully connected layers. </a:t>
            </a:r>
            <a:r>
              <a:rPr lang="zh-CN" altLang="en-US" sz="2000" dirty="0">
                <a:latin typeface="Times New Roman" charset="0"/>
                <a:ea typeface="굴림" charset="-127"/>
                <a:cs typeface="Times New Roman" charset="0"/>
              </a:rPr>
              <a:t>神经网络中的最终高级推理是通过完全连接的层完成的。</a:t>
            </a:r>
          </a:p>
          <a:p>
            <a:pPr lvl="1">
              <a:buFont typeface="Wingdings" charset="2"/>
              <a:buChar char="§"/>
            </a:pPr>
            <a:r>
              <a:rPr lang="en-IN" altLang="ko-KR" sz="2000" dirty="0">
                <a:latin typeface="Times New Roman" charset="0"/>
                <a:ea typeface="굴림" charset="-127"/>
                <a:cs typeface="Times New Roman" charset="0"/>
              </a:rPr>
              <a:t>Takes all neurons in the previous layer (pooling or convolutional) and connects it to every single neuron it has.</a:t>
            </a:r>
            <a:r>
              <a:rPr lang="zh-CN" altLang="en-US" sz="2000" dirty="0">
                <a:latin typeface="Times New Roman" charset="0"/>
                <a:ea typeface="굴림" charset="-127"/>
                <a:cs typeface="Times New Roman" charset="0"/>
              </a:rPr>
              <a:t> 获取上一层中的所有神经元（池化或卷积），并将其连接到它拥有的每个神经元。</a:t>
            </a:r>
            <a:r>
              <a:rPr lang="en-IN" altLang="ko-KR" sz="2000" dirty="0">
                <a:latin typeface="Times New Roman" charset="0"/>
                <a:ea typeface="굴림" charset="-127"/>
                <a:cs typeface="Times New Roman" charset="0"/>
              </a:rPr>
              <a:t> </a:t>
            </a:r>
          </a:p>
          <a:p>
            <a:pPr lvl="1">
              <a:buFont typeface="Wingdings" charset="2"/>
              <a:buChar char="§"/>
            </a:pPr>
            <a:r>
              <a:rPr lang="en-IN" altLang="ko-KR" sz="2000" dirty="0">
                <a:latin typeface="Times New Roman" charset="0"/>
                <a:ea typeface="굴림" charset="-127"/>
                <a:cs typeface="Times New Roman" charset="0"/>
              </a:rPr>
              <a:t>Fully connected layers are not spatially located anymore (you can visualize them as one-dimensional), so there will be no convolutional layers after a fully connected layer.</a:t>
            </a:r>
            <a:endParaRPr lang="zh-CN" altLang="en-US" sz="2000" dirty="0">
              <a:latin typeface="Times New Roman" charset="0"/>
              <a:ea typeface="굴림" charset="-127"/>
              <a:cs typeface="Times New Roman" charset="0"/>
            </a:endParaRPr>
          </a:p>
          <a:p>
            <a:pPr lvl="1">
              <a:buFont typeface="Wingdings" charset="2"/>
              <a:buChar char="§"/>
            </a:pPr>
            <a:r>
              <a:rPr lang="zh-CN" altLang="en-US" sz="2000" dirty="0">
                <a:latin typeface="Times New Roman" charset="0"/>
                <a:ea typeface="굴림" charset="-127"/>
                <a:cs typeface="Times New Roman" charset="0"/>
              </a:rPr>
              <a:t>完全连接的层不再在空间上定位（您可以将它们可视化为一维），因此在完全连接的层之后将没有卷积层。</a:t>
            </a:r>
            <a:endParaRPr lang="en-IN" altLang="ko-KR" sz="2000" dirty="0">
              <a:latin typeface="Times New Roman" charset="0"/>
              <a:ea typeface="굴림" charset="-127"/>
              <a:cs typeface="Times New Roman" charset="0"/>
            </a:endParaRPr>
          </a:p>
          <a:p>
            <a:endParaRPr lang="ko-KR" altLang="en-US" sz="1800" dirty="0">
              <a:latin typeface="Times New Roman" charset="0"/>
              <a:ea typeface="굴림" charset="-127"/>
              <a:cs typeface="Times New Roman" charset="0"/>
            </a:endParaRPr>
          </a:p>
        </p:txBody>
      </p:sp>
      <p:pic>
        <p:nvPicPr>
          <p:cNvPr id="33796" name="Picture 2" descr="http://white.stanford.edu/teach/images/d/df/Mylen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16" y="4876800"/>
            <a:ext cx="8476384"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56792" y="609600"/>
            <a:ext cx="8229600" cy="1066800"/>
          </a:xfrm>
        </p:spPr>
        <p:txBody>
          <a:bodyPr>
            <a:normAutofit/>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339810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228600" y="1524000"/>
            <a:ext cx="8839200" cy="5029200"/>
          </a:xfrm>
        </p:spPr>
        <p:txBody>
          <a:bodyPr>
            <a:normAutofit/>
          </a:bodyPr>
          <a:lstStyle/>
          <a:p>
            <a:pPr algn="just">
              <a:buFont typeface="Arial" charset="0"/>
              <a:buChar char="•"/>
            </a:pPr>
            <a:r>
              <a:rPr lang="en-IN" altLang="ko-KR" sz="2000" dirty="0">
                <a:latin typeface="Times New Roman" charset="0"/>
                <a:ea typeface="굴림" charset="-127"/>
                <a:cs typeface="Times New Roman" charset="0"/>
              </a:rPr>
              <a:t>The final high-level reasoning in the neural network is done via fully connected layers. </a:t>
            </a:r>
            <a:r>
              <a:rPr lang="zh-CN" altLang="en-US" sz="2000" dirty="0">
                <a:latin typeface="Times New Roman" charset="0"/>
                <a:ea typeface="굴림" charset="-127"/>
                <a:cs typeface="Times New Roman" charset="0"/>
              </a:rPr>
              <a:t>神经网络中的最终高级推理是通过完全连接的层完成的。</a:t>
            </a:r>
          </a:p>
          <a:p>
            <a:pPr lvl="1">
              <a:buFont typeface="Wingdings" charset="2"/>
              <a:buChar char="§"/>
            </a:pPr>
            <a:r>
              <a:rPr lang="en-IN" altLang="ko-KR" sz="2000" dirty="0">
                <a:latin typeface="Times New Roman" charset="0"/>
                <a:ea typeface="굴림" charset="-127"/>
                <a:cs typeface="Times New Roman" charset="0"/>
              </a:rPr>
              <a:t>Takes all neurons in the previous layer (pooling or convolutional) and connects it to every single neuron it has.</a:t>
            </a:r>
            <a:r>
              <a:rPr lang="zh-CN" altLang="en-US" sz="2000" dirty="0">
                <a:latin typeface="Times New Roman" charset="0"/>
                <a:ea typeface="굴림" charset="-127"/>
                <a:cs typeface="Times New Roman" charset="0"/>
              </a:rPr>
              <a:t> 获取上一层中的所有神经元（池化或卷积），并将其连接到它拥有的每个神经元。</a:t>
            </a:r>
            <a:r>
              <a:rPr lang="en-IN" altLang="ko-KR" sz="2000" dirty="0">
                <a:latin typeface="Times New Roman" charset="0"/>
                <a:ea typeface="굴림" charset="-127"/>
                <a:cs typeface="Times New Roman" charset="0"/>
              </a:rPr>
              <a:t> </a:t>
            </a:r>
          </a:p>
          <a:p>
            <a:pPr lvl="1">
              <a:buFont typeface="Wingdings" charset="2"/>
              <a:buChar char="§"/>
            </a:pPr>
            <a:r>
              <a:rPr lang="en-IN" altLang="ko-KR" sz="2000" dirty="0">
                <a:latin typeface="Times New Roman" charset="0"/>
                <a:ea typeface="굴림" charset="-127"/>
                <a:cs typeface="Times New Roman" charset="0"/>
              </a:rPr>
              <a:t>Fully connected layers are not spatially located anymore (you can visualize them as one-dimensional), so there will be no convolutional layers after a fully connected layer.</a:t>
            </a:r>
            <a:endParaRPr lang="zh-CN" altLang="en-US" sz="2000" dirty="0">
              <a:latin typeface="Times New Roman" charset="0"/>
              <a:ea typeface="굴림" charset="-127"/>
              <a:cs typeface="Times New Roman" charset="0"/>
            </a:endParaRPr>
          </a:p>
          <a:p>
            <a:pPr lvl="1">
              <a:buFont typeface="Wingdings" charset="2"/>
              <a:buChar char="§"/>
            </a:pPr>
            <a:r>
              <a:rPr lang="zh-CN" altLang="en-US" sz="2000" dirty="0">
                <a:latin typeface="Times New Roman" charset="0"/>
                <a:ea typeface="굴림" charset="-127"/>
                <a:cs typeface="Times New Roman" charset="0"/>
              </a:rPr>
              <a:t>完全连接的层不再在空间上定位（您可以将它们可视化为一维），因此在完全连接的层之后将没有卷积层。</a:t>
            </a:r>
            <a:endParaRPr lang="en-IN" altLang="ko-KR" sz="2000" dirty="0">
              <a:latin typeface="Times New Roman" charset="0"/>
              <a:ea typeface="굴림" charset="-127"/>
              <a:cs typeface="Times New Roman" charset="0"/>
            </a:endParaRPr>
          </a:p>
          <a:p>
            <a:endParaRPr lang="ko-KR" altLang="en-US" sz="1800" dirty="0">
              <a:latin typeface="Times New Roman" charset="0"/>
              <a:ea typeface="굴림" charset="-127"/>
              <a:cs typeface="Times New Roman" charset="0"/>
            </a:endParaRPr>
          </a:p>
        </p:txBody>
      </p:sp>
      <p:pic>
        <p:nvPicPr>
          <p:cNvPr id="33796" name="Picture 2" descr="http://white.stanford.edu/teach/images/d/df/Mylen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16" y="4876800"/>
            <a:ext cx="8476384"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56792" y="609600"/>
            <a:ext cx="8229600" cy="1066800"/>
          </a:xfrm>
        </p:spPr>
        <p:txBody>
          <a:bodyPr>
            <a:normAutofit/>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010218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072227-9AA0-4B7B-89D3-CFEFF02F62DC}"/>
              </a:ext>
            </a:extLst>
          </p:cNvPr>
          <p:cNvPicPr>
            <a:picLocks noChangeAspect="1"/>
          </p:cNvPicPr>
          <p:nvPr/>
        </p:nvPicPr>
        <p:blipFill>
          <a:blip r:embed="rId2"/>
          <a:stretch>
            <a:fillRect/>
          </a:stretch>
        </p:blipFill>
        <p:spPr>
          <a:xfrm>
            <a:off x="25400" y="1850893"/>
            <a:ext cx="9144000" cy="3156213"/>
          </a:xfrm>
          <a:prstGeom prst="rect">
            <a:avLst/>
          </a:prstGeom>
        </p:spPr>
      </p:pic>
      <p:sp>
        <p:nvSpPr>
          <p:cNvPr id="5" name="Title 1">
            <a:extLst>
              <a:ext uri="{FF2B5EF4-FFF2-40B4-BE49-F238E27FC236}">
                <a16:creationId xmlns:a16="http://schemas.microsoft.com/office/drawing/2014/main" id="{C66777D5-5838-4D24-B187-23F85A2B0987}"/>
              </a:ext>
            </a:extLst>
          </p:cNvPr>
          <p:cNvSpPr>
            <a:spLocks noGrp="1"/>
          </p:cNvSpPr>
          <p:nvPr>
            <p:ph type="title"/>
          </p:nvPr>
        </p:nvSpPr>
        <p:spPr>
          <a:xfrm>
            <a:off x="656792" y="609600"/>
            <a:ext cx="8229600" cy="1066800"/>
          </a:xfrm>
        </p:spPr>
        <p:txBody>
          <a:bodyPr>
            <a:normAutofit/>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3829898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97E3-2DA7-4BAD-AD65-9A75A0282B88}"/>
              </a:ext>
            </a:extLst>
          </p:cNvPr>
          <p:cNvSpPr>
            <a:spLocks noGrp="1"/>
          </p:cNvSpPr>
          <p:nvPr>
            <p:ph type="title"/>
          </p:nvPr>
        </p:nvSpPr>
        <p:spPr>
          <a:xfrm>
            <a:off x="457200" y="685800"/>
            <a:ext cx="8229600" cy="1066800"/>
          </a:xfrm>
        </p:spPr>
        <p:txBody>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dirty="0"/>
          </a:p>
        </p:txBody>
      </p:sp>
      <p:sp>
        <p:nvSpPr>
          <p:cNvPr id="3" name="Content Placeholder 2">
            <a:extLst>
              <a:ext uri="{FF2B5EF4-FFF2-40B4-BE49-F238E27FC236}">
                <a16:creationId xmlns:a16="http://schemas.microsoft.com/office/drawing/2014/main" id="{F1317DCC-1D80-43B1-B050-77EF17496526}"/>
              </a:ext>
            </a:extLst>
          </p:cNvPr>
          <p:cNvSpPr>
            <a:spLocks noGrp="1"/>
          </p:cNvSpPr>
          <p:nvPr>
            <p:ph idx="1"/>
          </p:nvPr>
        </p:nvSpPr>
        <p:spPr/>
        <p:txBody>
          <a:bodyPr/>
          <a:lstStyle/>
          <a:p>
            <a:r>
              <a:rPr lang="zh-CN" altLang="en-US" dirty="0"/>
              <a:t>激活函数输出的结果是</a:t>
            </a:r>
            <a:r>
              <a:rPr lang="en-US" altLang="zh-CN" dirty="0"/>
              <a:t>6</a:t>
            </a:r>
            <a:r>
              <a:rPr lang="zh-CN" altLang="en-US" dirty="0"/>
              <a:t>个</a:t>
            </a:r>
            <a:r>
              <a:rPr lang="en-US" altLang="zh-CN" dirty="0"/>
              <a:t>3</a:t>
            </a:r>
            <a:r>
              <a:rPr lang="zh-CN" altLang="en-US" dirty="0"/>
              <a:t>*</a:t>
            </a:r>
            <a:r>
              <a:rPr lang="en-US" altLang="zh-CN" dirty="0"/>
              <a:t>3</a:t>
            </a:r>
            <a:r>
              <a:rPr lang="zh-CN" altLang="en-US" dirty="0"/>
              <a:t>的</a:t>
            </a:r>
            <a:r>
              <a:rPr lang="en-US" altLang="zh-CN" dirty="0"/>
              <a:t>feature map</a:t>
            </a:r>
          </a:p>
          <a:p>
            <a:r>
              <a:rPr lang="zh-CN" altLang="en-US" dirty="0"/>
              <a:t>用</a:t>
            </a:r>
            <a:r>
              <a:rPr lang="en-US" altLang="zh-CN" dirty="0"/>
              <a:t>5</a:t>
            </a:r>
            <a:r>
              <a:rPr lang="zh-CN" altLang="en-US" dirty="0"/>
              <a:t>个</a:t>
            </a:r>
            <a:r>
              <a:rPr lang="en-US" altLang="zh-CN" dirty="0"/>
              <a:t>3</a:t>
            </a:r>
            <a:r>
              <a:rPr lang="zh-CN" altLang="en-US" dirty="0"/>
              <a:t>*</a:t>
            </a:r>
            <a:r>
              <a:rPr lang="en-US" altLang="zh-CN" dirty="0"/>
              <a:t>3</a:t>
            </a:r>
            <a:r>
              <a:rPr lang="zh-CN" altLang="en-US" dirty="0"/>
              <a:t>的</a:t>
            </a:r>
            <a:r>
              <a:rPr lang="en-US" altLang="zh-CN" dirty="0"/>
              <a:t>kernel</a:t>
            </a:r>
            <a:r>
              <a:rPr lang="zh-CN" altLang="en-US" dirty="0"/>
              <a:t>去卷积 获得</a:t>
            </a:r>
            <a:r>
              <a:rPr lang="en-US" altLang="zh-CN" dirty="0"/>
              <a:t>5</a:t>
            </a:r>
            <a:r>
              <a:rPr lang="zh-CN" altLang="en-US" dirty="0"/>
              <a:t>个值</a:t>
            </a:r>
            <a:endParaRPr lang="en-US" altLang="zh-CN" dirty="0"/>
          </a:p>
          <a:p>
            <a:r>
              <a:rPr lang="en-US" altLang="zh-CN" dirty="0"/>
              <a:t>5</a:t>
            </a:r>
            <a:r>
              <a:rPr lang="zh-CN" altLang="en-US" dirty="0"/>
              <a:t>个值求和会有</a:t>
            </a:r>
            <a:r>
              <a:rPr lang="en-US" altLang="zh-CN" dirty="0"/>
              <a:t>1</a:t>
            </a:r>
            <a:r>
              <a:rPr lang="zh-CN" altLang="en-US" dirty="0"/>
              <a:t>个值</a:t>
            </a:r>
            <a:endParaRPr lang="en-US" dirty="0"/>
          </a:p>
        </p:txBody>
      </p:sp>
      <p:pic>
        <p:nvPicPr>
          <p:cNvPr id="4" name="Picture 3">
            <a:extLst>
              <a:ext uri="{FF2B5EF4-FFF2-40B4-BE49-F238E27FC236}">
                <a16:creationId xmlns:a16="http://schemas.microsoft.com/office/drawing/2014/main" id="{31144576-5BC1-4674-A786-2AECFA72C098}"/>
              </a:ext>
            </a:extLst>
          </p:cNvPr>
          <p:cNvPicPr>
            <a:picLocks noChangeAspect="1"/>
          </p:cNvPicPr>
          <p:nvPr/>
        </p:nvPicPr>
        <p:blipFill>
          <a:blip r:embed="rId2"/>
          <a:stretch>
            <a:fillRect/>
          </a:stretch>
        </p:blipFill>
        <p:spPr>
          <a:xfrm>
            <a:off x="990601" y="3657600"/>
            <a:ext cx="5029200" cy="2943357"/>
          </a:xfrm>
          <a:prstGeom prst="rect">
            <a:avLst/>
          </a:prstGeom>
        </p:spPr>
      </p:pic>
    </p:spTree>
    <p:extLst>
      <p:ext uri="{BB962C8B-B14F-4D97-AF65-F5344CB8AC3E}">
        <p14:creationId xmlns:p14="http://schemas.microsoft.com/office/powerpoint/2010/main" val="3545463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pic4.zhimg.com/80/v2-1d26c5beb983bc63f6858e782d87222f_hd.jpg">
            <a:extLst>
              <a:ext uri="{FF2B5EF4-FFF2-40B4-BE49-F238E27FC236}">
                <a16:creationId xmlns:a16="http://schemas.microsoft.com/office/drawing/2014/main" id="{ED2F5076-C61A-48FA-AFA6-EFE782120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447" y="1566068"/>
            <a:ext cx="46101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855D8F1-C3A5-4D39-A5B0-EE91146F6C24}"/>
              </a:ext>
            </a:extLst>
          </p:cNvPr>
          <p:cNvSpPr>
            <a:spLocks noGrp="1"/>
          </p:cNvSpPr>
          <p:nvPr>
            <p:ph type="title"/>
          </p:nvPr>
        </p:nvSpPr>
        <p:spPr>
          <a:xfrm>
            <a:off x="457200" y="228600"/>
            <a:ext cx="8229600" cy="1066800"/>
          </a:xfrm>
        </p:spPr>
        <p:txBody>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dirty="0"/>
          </a:p>
        </p:txBody>
      </p:sp>
      <p:sp>
        <p:nvSpPr>
          <p:cNvPr id="4" name="Rectangle 3">
            <a:extLst>
              <a:ext uri="{FF2B5EF4-FFF2-40B4-BE49-F238E27FC236}">
                <a16:creationId xmlns:a16="http://schemas.microsoft.com/office/drawing/2014/main" id="{44597748-E8AA-4565-A7D9-79415C4318AE}"/>
              </a:ext>
            </a:extLst>
          </p:cNvPr>
          <p:cNvSpPr/>
          <p:nvPr/>
        </p:nvSpPr>
        <p:spPr>
          <a:xfrm>
            <a:off x="6807597" y="1538287"/>
            <a:ext cx="9906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pic3.zhimg.com/80/v2-db7d81cd42a1c499c5c66e33f1ac48da_hd.jpg">
            <a:extLst>
              <a:ext uri="{FF2B5EF4-FFF2-40B4-BE49-F238E27FC236}">
                <a16:creationId xmlns:a16="http://schemas.microsoft.com/office/drawing/2014/main" id="{6A6EB2D7-AA73-4587-958E-C22D02FB2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70" y="1190625"/>
            <a:ext cx="1990725" cy="15811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FE8BC5A-6EBC-4220-987E-502E730C0E38}"/>
              </a:ext>
            </a:extLst>
          </p:cNvPr>
          <p:cNvSpPr/>
          <p:nvPr/>
        </p:nvSpPr>
        <p:spPr>
          <a:xfrm>
            <a:off x="228600" y="1186656"/>
            <a:ext cx="2209800" cy="1861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9E22F5-7805-41D5-AA6A-8E79C9B7D8B9}"/>
              </a:ext>
            </a:extLst>
          </p:cNvPr>
          <p:cNvSpPr txBox="1"/>
          <p:nvPr/>
        </p:nvSpPr>
        <p:spPr>
          <a:xfrm>
            <a:off x="44259" y="3190657"/>
            <a:ext cx="2674130" cy="646331"/>
          </a:xfrm>
          <a:prstGeom prst="rect">
            <a:avLst/>
          </a:prstGeom>
          <a:noFill/>
        </p:spPr>
        <p:txBody>
          <a:bodyPr wrap="none" rtlCol="0">
            <a:spAutoFit/>
          </a:bodyPr>
          <a:lstStyle/>
          <a:p>
            <a:r>
              <a:rPr lang="zh-CN" altLang="en-US" dirty="0"/>
              <a:t>卷积层 通过细节</a:t>
            </a:r>
            <a:r>
              <a:rPr lang="en-US" altLang="zh-CN" dirty="0"/>
              <a:t>(kernel)</a:t>
            </a:r>
          </a:p>
          <a:p>
            <a:r>
              <a:rPr lang="zh-CN" altLang="en-US" dirty="0"/>
              <a:t>找到猫头</a:t>
            </a:r>
            <a:r>
              <a:rPr lang="en-US" altLang="zh-CN" dirty="0"/>
              <a:t>(feature map)</a:t>
            </a:r>
            <a:endParaRPr lang="en-US" dirty="0"/>
          </a:p>
        </p:txBody>
      </p:sp>
      <p:cxnSp>
        <p:nvCxnSpPr>
          <p:cNvPr id="9" name="Straight Arrow Connector 8">
            <a:extLst>
              <a:ext uri="{FF2B5EF4-FFF2-40B4-BE49-F238E27FC236}">
                <a16:creationId xmlns:a16="http://schemas.microsoft.com/office/drawing/2014/main" id="{282E4C80-9E1D-4B1C-9975-DCBD8168FDD5}"/>
              </a:ext>
            </a:extLst>
          </p:cNvPr>
          <p:cNvCxnSpPr/>
          <p:nvPr/>
        </p:nvCxnSpPr>
        <p:spPr>
          <a:xfrm>
            <a:off x="2819400" y="2068512"/>
            <a:ext cx="3124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DED4B04-7412-4B62-933F-C454F9BBFB0D}"/>
              </a:ext>
            </a:extLst>
          </p:cNvPr>
          <p:cNvSpPr/>
          <p:nvPr/>
        </p:nvSpPr>
        <p:spPr>
          <a:xfrm>
            <a:off x="6629400" y="1173956"/>
            <a:ext cx="1550194" cy="495299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E853D14-977B-419A-91CB-C72108755AF7}"/>
              </a:ext>
            </a:extLst>
          </p:cNvPr>
          <p:cNvSpPr txBox="1"/>
          <p:nvPr/>
        </p:nvSpPr>
        <p:spPr>
          <a:xfrm>
            <a:off x="4713914" y="6253728"/>
            <a:ext cx="4187365" cy="646331"/>
          </a:xfrm>
          <a:prstGeom prst="rect">
            <a:avLst/>
          </a:prstGeom>
          <a:noFill/>
        </p:spPr>
        <p:txBody>
          <a:bodyPr wrap="none" rtlCol="0">
            <a:spAutoFit/>
          </a:bodyPr>
          <a:lstStyle/>
          <a:p>
            <a:r>
              <a:rPr lang="zh-CN" altLang="en-US" dirty="0"/>
              <a:t>全连接层把所有找到的最优</a:t>
            </a:r>
            <a:r>
              <a:rPr lang="en-US" altLang="zh-CN" dirty="0"/>
              <a:t>feature map</a:t>
            </a:r>
          </a:p>
          <a:p>
            <a:r>
              <a:rPr lang="zh-CN" altLang="en-US" dirty="0"/>
              <a:t>连起来 综合推断</a:t>
            </a:r>
            <a:endParaRPr lang="en-US" dirty="0"/>
          </a:p>
        </p:txBody>
      </p:sp>
      <p:sp>
        <p:nvSpPr>
          <p:cNvPr id="11" name="Rectangle 10">
            <a:extLst>
              <a:ext uri="{FF2B5EF4-FFF2-40B4-BE49-F238E27FC236}">
                <a16:creationId xmlns:a16="http://schemas.microsoft.com/office/drawing/2014/main" id="{263F1C8C-A1AB-4091-A53F-0E1FD5F8F5FA}"/>
              </a:ext>
            </a:extLst>
          </p:cNvPr>
          <p:cNvSpPr/>
          <p:nvPr/>
        </p:nvSpPr>
        <p:spPr>
          <a:xfrm>
            <a:off x="44259" y="6253728"/>
            <a:ext cx="4387740" cy="646331"/>
          </a:xfrm>
          <a:prstGeom prst="rect">
            <a:avLst/>
          </a:prstGeom>
        </p:spPr>
        <p:txBody>
          <a:bodyPr wrap="none">
            <a:spAutoFit/>
          </a:bodyPr>
          <a:lstStyle/>
          <a:p>
            <a:r>
              <a:rPr lang="en-US" altLang="zh-CN" dirty="0">
                <a:hlinkClick r:id="rId4"/>
              </a:rPr>
              <a:t>Pic source</a:t>
            </a:r>
            <a:endParaRPr lang="en-US" dirty="0">
              <a:hlinkClick r:id="rId4"/>
            </a:endParaRPr>
          </a:p>
          <a:p>
            <a:r>
              <a:rPr lang="en-US" dirty="0">
                <a:hlinkClick r:id="rId4"/>
              </a:rPr>
              <a:t>https://zhuanlan.zhihu.com/p/33841176</a:t>
            </a:r>
            <a:endParaRPr lang="en-US" dirty="0"/>
          </a:p>
        </p:txBody>
      </p:sp>
    </p:spTree>
    <p:extLst>
      <p:ext uri="{BB962C8B-B14F-4D97-AF65-F5344CB8AC3E}">
        <p14:creationId xmlns:p14="http://schemas.microsoft.com/office/powerpoint/2010/main" val="3572760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3"/>
          <p:cNvSpPr>
            <a:spLocks noGrp="1"/>
          </p:cNvSpPr>
          <p:nvPr>
            <p:ph type="sldNum" sz="quarter" idx="10"/>
          </p:nvPr>
        </p:nvSpPr>
        <p:spPr/>
        <p:txBody>
          <a:bodyPr/>
          <a:lstStyle/>
          <a:p>
            <a:fld id="{02FAAC66-9B53-F44D-B866-C01A6EECF641}" type="slidenum">
              <a:rPr lang="en-US" altLang="x-none"/>
              <a:pPr/>
              <a:t>5</a:t>
            </a:fld>
            <a:endParaRPr lang="en-US" altLang="x-none"/>
          </a:p>
        </p:txBody>
      </p:sp>
      <p:grpSp>
        <p:nvGrpSpPr>
          <p:cNvPr id="3226690" name="Group 66"/>
          <p:cNvGrpSpPr>
            <a:grpSpLocks/>
          </p:cNvGrpSpPr>
          <p:nvPr/>
        </p:nvGrpSpPr>
        <p:grpSpPr bwMode="auto">
          <a:xfrm>
            <a:off x="590550" y="3077634"/>
            <a:ext cx="3225800" cy="2751137"/>
            <a:chOff x="288" y="1296"/>
            <a:chExt cx="2400" cy="1772"/>
          </a:xfrm>
        </p:grpSpPr>
        <p:sp>
          <p:nvSpPr>
            <p:cNvPr id="3226687" name="Freeform 63"/>
            <p:cNvSpPr>
              <a:spLocks/>
            </p:cNvSpPr>
            <p:nvPr/>
          </p:nvSpPr>
          <p:spPr bwMode="auto">
            <a:xfrm>
              <a:off x="768" y="1632"/>
              <a:ext cx="1248" cy="1056"/>
            </a:xfrm>
            <a:custGeom>
              <a:avLst/>
              <a:gdLst>
                <a:gd name="T0" fmla="*/ 0 w 1489"/>
                <a:gd name="T1" fmla="*/ 0 h 1083"/>
                <a:gd name="T2" fmla="*/ 107 w 1489"/>
                <a:gd name="T3" fmla="*/ 0 h 1083"/>
                <a:gd name="T4" fmla="*/ 769 w 1489"/>
                <a:gd name="T5" fmla="*/ 27 h 1083"/>
                <a:gd name="T6" fmla="*/ 1105 w 1489"/>
                <a:gd name="T7" fmla="*/ 411 h 1083"/>
                <a:gd name="T8" fmla="*/ 1489 w 1489"/>
                <a:gd name="T9" fmla="*/ 363 h 1083"/>
                <a:gd name="T10" fmla="*/ 1057 w 1489"/>
                <a:gd name="T11" fmla="*/ 1083 h 1083"/>
                <a:gd name="T12" fmla="*/ 1 w 1489"/>
                <a:gd name="T13" fmla="*/ 1083 h 1083"/>
                <a:gd name="T14" fmla="*/ 0 w 1489"/>
                <a:gd name="T15" fmla="*/ 0 h 10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9" h="1083">
                  <a:moveTo>
                    <a:pt x="0" y="0"/>
                  </a:moveTo>
                  <a:cubicBezTo>
                    <a:pt x="36" y="0"/>
                    <a:pt x="71" y="0"/>
                    <a:pt x="107" y="0"/>
                  </a:cubicBezTo>
                  <a:lnTo>
                    <a:pt x="769" y="27"/>
                  </a:lnTo>
                  <a:lnTo>
                    <a:pt x="1105" y="411"/>
                  </a:lnTo>
                  <a:lnTo>
                    <a:pt x="1489" y="363"/>
                  </a:lnTo>
                  <a:lnTo>
                    <a:pt x="1057" y="1083"/>
                  </a:lnTo>
                  <a:lnTo>
                    <a:pt x="1" y="1083"/>
                  </a:lnTo>
                  <a:lnTo>
                    <a:pt x="0" y="0"/>
                  </a:lnTo>
                  <a:close/>
                </a:path>
              </a:pathLst>
            </a:custGeom>
            <a:solidFill>
              <a:srgbClr val="00CC66"/>
            </a:solidFill>
            <a:ln w="12700"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636" name="Rectangle 12"/>
            <p:cNvSpPr>
              <a:spLocks noChangeArrowheads="1"/>
            </p:cNvSpPr>
            <p:nvPr/>
          </p:nvSpPr>
          <p:spPr bwMode="auto">
            <a:xfrm>
              <a:off x="912"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37" name="Rectangle 13"/>
            <p:cNvSpPr>
              <a:spLocks noChangeArrowheads="1"/>
            </p:cNvSpPr>
            <p:nvPr/>
          </p:nvSpPr>
          <p:spPr bwMode="auto">
            <a:xfrm>
              <a:off x="816" y="244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38" name="Rectangle 14"/>
            <p:cNvSpPr>
              <a:spLocks noChangeArrowheads="1"/>
            </p:cNvSpPr>
            <p:nvPr/>
          </p:nvSpPr>
          <p:spPr bwMode="auto">
            <a:xfrm>
              <a:off x="1008" y="244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39" name="Rectangle 15"/>
            <p:cNvSpPr>
              <a:spLocks noChangeArrowheads="1"/>
            </p:cNvSpPr>
            <p:nvPr/>
          </p:nvSpPr>
          <p:spPr bwMode="auto">
            <a:xfrm>
              <a:off x="1104"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0" name="Oval 16"/>
            <p:cNvSpPr>
              <a:spLocks noChangeArrowheads="1"/>
            </p:cNvSpPr>
            <p:nvPr/>
          </p:nvSpPr>
          <p:spPr bwMode="auto">
            <a:xfrm>
              <a:off x="1872" y="244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1" name="Oval 17"/>
            <p:cNvSpPr>
              <a:spLocks noChangeArrowheads="1"/>
            </p:cNvSpPr>
            <p:nvPr/>
          </p:nvSpPr>
          <p:spPr bwMode="auto">
            <a:xfrm>
              <a:off x="1968" y="254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2" name="Oval 18"/>
            <p:cNvSpPr>
              <a:spLocks noChangeArrowheads="1"/>
            </p:cNvSpPr>
            <p:nvPr/>
          </p:nvSpPr>
          <p:spPr bwMode="auto">
            <a:xfrm>
              <a:off x="1920" y="220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3" name="Oval 19"/>
            <p:cNvSpPr>
              <a:spLocks noChangeArrowheads="1"/>
            </p:cNvSpPr>
            <p:nvPr/>
          </p:nvSpPr>
          <p:spPr bwMode="auto">
            <a:xfrm>
              <a:off x="2256" y="2112"/>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4" name="Oval 20"/>
            <p:cNvSpPr>
              <a:spLocks noChangeArrowheads="1"/>
            </p:cNvSpPr>
            <p:nvPr/>
          </p:nvSpPr>
          <p:spPr bwMode="auto">
            <a:xfrm>
              <a:off x="2016" y="206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6" name="Rectangle 22"/>
            <p:cNvSpPr>
              <a:spLocks noChangeArrowheads="1"/>
            </p:cNvSpPr>
            <p:nvPr/>
          </p:nvSpPr>
          <p:spPr bwMode="auto">
            <a:xfrm>
              <a:off x="1248" y="249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7" name="Rectangle 23"/>
            <p:cNvSpPr>
              <a:spLocks noChangeArrowheads="1"/>
            </p:cNvSpPr>
            <p:nvPr/>
          </p:nvSpPr>
          <p:spPr bwMode="auto">
            <a:xfrm>
              <a:off x="1056" y="2160"/>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54" name="Oval 30"/>
            <p:cNvSpPr>
              <a:spLocks noChangeArrowheads="1"/>
            </p:cNvSpPr>
            <p:nvPr/>
          </p:nvSpPr>
          <p:spPr bwMode="auto">
            <a:xfrm>
              <a:off x="1632" y="158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55" name="Oval 31"/>
            <p:cNvSpPr>
              <a:spLocks noChangeArrowheads="1"/>
            </p:cNvSpPr>
            <p:nvPr/>
          </p:nvSpPr>
          <p:spPr bwMode="auto">
            <a:xfrm>
              <a:off x="1728" y="168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56" name="Oval 32"/>
            <p:cNvSpPr>
              <a:spLocks noChangeArrowheads="1"/>
            </p:cNvSpPr>
            <p:nvPr/>
          </p:nvSpPr>
          <p:spPr bwMode="auto">
            <a:xfrm>
              <a:off x="1776" y="182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57" name="Oval 33"/>
            <p:cNvSpPr>
              <a:spLocks noChangeArrowheads="1"/>
            </p:cNvSpPr>
            <p:nvPr/>
          </p:nvSpPr>
          <p:spPr bwMode="auto">
            <a:xfrm>
              <a:off x="1584" y="1776"/>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58" name="Oval 34"/>
            <p:cNvSpPr>
              <a:spLocks noChangeArrowheads="1"/>
            </p:cNvSpPr>
            <p:nvPr/>
          </p:nvSpPr>
          <p:spPr bwMode="auto">
            <a:xfrm>
              <a:off x="1776" y="2592"/>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1" name="Freeform 37"/>
            <p:cNvSpPr>
              <a:spLocks/>
            </p:cNvSpPr>
            <p:nvPr/>
          </p:nvSpPr>
          <p:spPr bwMode="auto">
            <a:xfrm>
              <a:off x="528" y="1536"/>
              <a:ext cx="2016" cy="1248"/>
            </a:xfrm>
            <a:custGeom>
              <a:avLst/>
              <a:gdLst>
                <a:gd name="T0" fmla="*/ 0 w 2016"/>
                <a:gd name="T1" fmla="*/ 0 h 1248"/>
                <a:gd name="T2" fmla="*/ 0 w 2016"/>
                <a:gd name="T3" fmla="*/ 1248 h 1248"/>
                <a:gd name="T4" fmla="*/ 2016 w 2016"/>
                <a:gd name="T5" fmla="*/ 1248 h 1248"/>
              </a:gdLst>
              <a:ahLst/>
              <a:cxnLst>
                <a:cxn ang="0">
                  <a:pos x="T0" y="T1"/>
                </a:cxn>
                <a:cxn ang="0">
                  <a:pos x="T2" y="T3"/>
                </a:cxn>
                <a:cxn ang="0">
                  <a:pos x="T4" y="T5"/>
                </a:cxn>
              </a:cxnLst>
              <a:rect l="0" t="0" r="r" b="b"/>
              <a:pathLst>
                <a:path w="2016" h="1248">
                  <a:moveTo>
                    <a:pt x="0" y="0"/>
                  </a:moveTo>
                  <a:lnTo>
                    <a:pt x="0" y="1248"/>
                  </a:lnTo>
                  <a:lnTo>
                    <a:pt x="2016" y="1248"/>
                  </a:lnTo>
                </a:path>
              </a:pathLst>
            </a:custGeom>
            <a:noFill/>
            <a:ln w="38100" cap="sq" cmpd="sng">
              <a:solidFill>
                <a:schemeClr val="tx1"/>
              </a:solidFill>
              <a:prstDash val="solid"/>
              <a:roun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662" name="Rectangle 38"/>
            <p:cNvSpPr>
              <a:spLocks noChangeArrowheads="1"/>
            </p:cNvSpPr>
            <p:nvPr/>
          </p:nvSpPr>
          <p:spPr bwMode="auto">
            <a:xfrm>
              <a:off x="1056" y="1872"/>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3" name="Rectangle 39"/>
            <p:cNvSpPr>
              <a:spLocks noChangeArrowheads="1"/>
            </p:cNvSpPr>
            <p:nvPr/>
          </p:nvSpPr>
          <p:spPr bwMode="auto">
            <a:xfrm>
              <a:off x="960" y="201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4" name="Rectangle 40"/>
            <p:cNvSpPr>
              <a:spLocks noChangeArrowheads="1"/>
            </p:cNvSpPr>
            <p:nvPr/>
          </p:nvSpPr>
          <p:spPr bwMode="auto">
            <a:xfrm>
              <a:off x="1152" y="201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5" name="Rectangle 41"/>
            <p:cNvSpPr>
              <a:spLocks noChangeArrowheads="1"/>
            </p:cNvSpPr>
            <p:nvPr/>
          </p:nvSpPr>
          <p:spPr bwMode="auto">
            <a:xfrm>
              <a:off x="1248" y="1872"/>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6" name="Rectangle 42"/>
            <p:cNvSpPr>
              <a:spLocks noChangeArrowheads="1"/>
            </p:cNvSpPr>
            <p:nvPr/>
          </p:nvSpPr>
          <p:spPr bwMode="auto">
            <a:xfrm>
              <a:off x="960" y="1680"/>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7" name="Rectangle 43"/>
            <p:cNvSpPr>
              <a:spLocks noChangeArrowheads="1"/>
            </p:cNvSpPr>
            <p:nvPr/>
          </p:nvSpPr>
          <p:spPr bwMode="auto">
            <a:xfrm>
              <a:off x="1200" y="172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8" name="Rectangle 44"/>
            <p:cNvSpPr>
              <a:spLocks noChangeArrowheads="1"/>
            </p:cNvSpPr>
            <p:nvPr/>
          </p:nvSpPr>
          <p:spPr bwMode="auto">
            <a:xfrm>
              <a:off x="1584"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9" name="Rectangle 45"/>
            <p:cNvSpPr>
              <a:spLocks noChangeArrowheads="1"/>
            </p:cNvSpPr>
            <p:nvPr/>
          </p:nvSpPr>
          <p:spPr bwMode="auto">
            <a:xfrm>
              <a:off x="1440" y="244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0" name="Rectangle 46"/>
            <p:cNvSpPr>
              <a:spLocks noChangeArrowheads="1"/>
            </p:cNvSpPr>
            <p:nvPr/>
          </p:nvSpPr>
          <p:spPr bwMode="auto">
            <a:xfrm>
              <a:off x="1392"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1" name="Rectangle 47"/>
            <p:cNvSpPr>
              <a:spLocks noChangeArrowheads="1"/>
            </p:cNvSpPr>
            <p:nvPr/>
          </p:nvSpPr>
          <p:spPr bwMode="auto">
            <a:xfrm>
              <a:off x="1488" y="2160"/>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2" name="Rectangle 48"/>
            <p:cNvSpPr>
              <a:spLocks noChangeArrowheads="1"/>
            </p:cNvSpPr>
            <p:nvPr/>
          </p:nvSpPr>
          <p:spPr bwMode="auto">
            <a:xfrm>
              <a:off x="1248" y="225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3" name="Rectangle 49"/>
            <p:cNvSpPr>
              <a:spLocks noChangeArrowheads="1"/>
            </p:cNvSpPr>
            <p:nvPr/>
          </p:nvSpPr>
          <p:spPr bwMode="auto">
            <a:xfrm>
              <a:off x="1440" y="201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4" name="Oval 50"/>
            <p:cNvSpPr>
              <a:spLocks noChangeArrowheads="1"/>
            </p:cNvSpPr>
            <p:nvPr/>
          </p:nvSpPr>
          <p:spPr bwMode="auto">
            <a:xfrm>
              <a:off x="1968" y="172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5" name="Oval 51"/>
            <p:cNvSpPr>
              <a:spLocks noChangeArrowheads="1"/>
            </p:cNvSpPr>
            <p:nvPr/>
          </p:nvSpPr>
          <p:spPr bwMode="auto">
            <a:xfrm>
              <a:off x="2064" y="182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6" name="Oval 52"/>
            <p:cNvSpPr>
              <a:spLocks noChangeArrowheads="1"/>
            </p:cNvSpPr>
            <p:nvPr/>
          </p:nvSpPr>
          <p:spPr bwMode="auto">
            <a:xfrm>
              <a:off x="2160" y="192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7" name="Oval 53"/>
            <p:cNvSpPr>
              <a:spLocks noChangeArrowheads="1"/>
            </p:cNvSpPr>
            <p:nvPr/>
          </p:nvSpPr>
          <p:spPr bwMode="auto">
            <a:xfrm>
              <a:off x="1488" y="1632"/>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8" name="Oval 54"/>
            <p:cNvSpPr>
              <a:spLocks noChangeArrowheads="1"/>
            </p:cNvSpPr>
            <p:nvPr/>
          </p:nvSpPr>
          <p:spPr bwMode="auto">
            <a:xfrm>
              <a:off x="2256" y="1776"/>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9" name="Oval 55"/>
            <p:cNvSpPr>
              <a:spLocks noChangeArrowheads="1"/>
            </p:cNvSpPr>
            <p:nvPr/>
          </p:nvSpPr>
          <p:spPr bwMode="auto">
            <a:xfrm>
              <a:off x="2064" y="220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0" name="Oval 56"/>
            <p:cNvSpPr>
              <a:spLocks noChangeArrowheads="1"/>
            </p:cNvSpPr>
            <p:nvPr/>
          </p:nvSpPr>
          <p:spPr bwMode="auto">
            <a:xfrm>
              <a:off x="2160" y="230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1" name="Oval 57"/>
            <p:cNvSpPr>
              <a:spLocks noChangeArrowheads="1"/>
            </p:cNvSpPr>
            <p:nvPr/>
          </p:nvSpPr>
          <p:spPr bwMode="auto">
            <a:xfrm>
              <a:off x="2256" y="240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2" name="Oval 58"/>
            <p:cNvSpPr>
              <a:spLocks noChangeArrowheads="1"/>
            </p:cNvSpPr>
            <p:nvPr/>
          </p:nvSpPr>
          <p:spPr bwMode="auto">
            <a:xfrm>
              <a:off x="2016" y="240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3" name="Oval 59"/>
            <p:cNvSpPr>
              <a:spLocks noChangeArrowheads="1"/>
            </p:cNvSpPr>
            <p:nvPr/>
          </p:nvSpPr>
          <p:spPr bwMode="auto">
            <a:xfrm>
              <a:off x="1440" y="148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6" name="Rectangle 62"/>
            <p:cNvSpPr>
              <a:spLocks noChangeArrowheads="1"/>
            </p:cNvSpPr>
            <p:nvPr/>
          </p:nvSpPr>
          <p:spPr bwMode="auto">
            <a:xfrm>
              <a:off x="1680" y="206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8" name="Text Box 64"/>
            <p:cNvSpPr txBox="1">
              <a:spLocks noChangeArrowheads="1"/>
            </p:cNvSpPr>
            <p:nvPr/>
          </p:nvSpPr>
          <p:spPr bwMode="auto">
            <a:xfrm>
              <a:off x="288" y="1296"/>
              <a:ext cx="865"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b="0"/>
                <a:t>Feature 1</a:t>
              </a:r>
            </a:p>
          </p:txBody>
        </p:sp>
        <p:sp>
          <p:nvSpPr>
            <p:cNvPr id="3226689" name="Text Box 65"/>
            <p:cNvSpPr txBox="1">
              <a:spLocks noChangeArrowheads="1"/>
            </p:cNvSpPr>
            <p:nvPr/>
          </p:nvSpPr>
          <p:spPr bwMode="auto">
            <a:xfrm>
              <a:off x="1824" y="2832"/>
              <a:ext cx="864"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b="0"/>
                <a:t>Feature 2</a:t>
              </a:r>
            </a:p>
          </p:txBody>
        </p:sp>
      </p:grpSp>
      <p:pic>
        <p:nvPicPr>
          <p:cNvPr id="3226691" name="Picture 67" descr="what1"/>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62400" y="2882372"/>
            <a:ext cx="4781550" cy="3471862"/>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3"/>
          <p:cNvSpPr>
            <a:spLocks noGrp="1" noChangeArrowheads="1"/>
          </p:cNvSpPr>
          <p:nvPr>
            <p:ph type="title"/>
          </p:nvPr>
        </p:nvSpPr>
        <p:spPr>
          <a:xfrm>
            <a:off x="762000" y="841248"/>
            <a:ext cx="8077200" cy="609600"/>
          </a:xfrm>
        </p:spPr>
        <p:txBody>
          <a:bodyPr>
            <a:noAutofit/>
          </a:bodyPr>
          <a:lstStyle/>
          <a:p>
            <a:r>
              <a:rPr kumimoji="0" lang="en-GB" altLang="ko-KR" b="1" dirty="0">
                <a:solidFill>
                  <a:srgbClr val="0000FF"/>
                </a:solidFill>
                <a:latin typeface="Arial" charset="0"/>
                <a:ea typeface="Arial" charset="0"/>
                <a:cs typeface="Arial" charset="0"/>
              </a:rPr>
              <a:t>Drawbacks of DNN</a:t>
            </a:r>
          </a:p>
        </p:txBody>
      </p:sp>
      <p:sp>
        <p:nvSpPr>
          <p:cNvPr id="3" name="Rectangle 2"/>
          <p:cNvSpPr/>
          <p:nvPr/>
        </p:nvSpPr>
        <p:spPr>
          <a:xfrm>
            <a:off x="457200" y="1905000"/>
            <a:ext cx="8077200" cy="954107"/>
          </a:xfrm>
          <a:prstGeom prst="rect">
            <a:avLst/>
          </a:prstGeom>
        </p:spPr>
        <p:txBody>
          <a:bodyPr wrap="square">
            <a:spAutoFit/>
          </a:bodyPr>
          <a:lstStyle/>
          <a:p>
            <a:pPr marL="285750" indent="-285750">
              <a:buFont typeface="Arial" charset="0"/>
              <a:buChar char="•"/>
            </a:pPr>
            <a:r>
              <a:rPr lang="en-US" altLang="ko-KR" sz="2800" dirty="0">
                <a:solidFill>
                  <a:srgbClr val="FF0000"/>
                </a:solidFill>
              </a:rPr>
              <a:t>To</a:t>
            </a:r>
            <a:r>
              <a:rPr lang="en-US" altLang="ko-KR" sz="2800" dirty="0">
                <a:solidFill>
                  <a:srgbClr val="CC0000"/>
                </a:solidFill>
              </a:rPr>
              <a:t>pology</a:t>
            </a:r>
            <a:r>
              <a:rPr lang="en-US" altLang="ko-KR" sz="2800" dirty="0"/>
              <a:t> of the input data is completely ignored</a:t>
            </a:r>
          </a:p>
          <a:p>
            <a:pPr marL="285750" indent="-285750">
              <a:buFont typeface="Arial" charset="0"/>
              <a:buChar char="•"/>
            </a:pPr>
            <a:r>
              <a:rPr lang="zh-CN" altLang="en-US" sz="2800" dirty="0"/>
              <a:t>图片的拓扑性会被完全忽略</a:t>
            </a:r>
            <a:endParaRPr lang="en-US" altLang="ko-KR" sz="2800" dirty="0"/>
          </a:p>
        </p:txBody>
      </p:sp>
    </p:spTree>
    <p:extLst>
      <p:ext uri="{BB962C8B-B14F-4D97-AF65-F5344CB8AC3E}">
        <p14:creationId xmlns:p14="http://schemas.microsoft.com/office/powerpoint/2010/main" val="14534739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855D8F1-C3A5-4D39-A5B0-EE91146F6C24}"/>
              </a:ext>
            </a:extLst>
          </p:cNvPr>
          <p:cNvSpPr>
            <a:spLocks noGrp="1"/>
          </p:cNvSpPr>
          <p:nvPr>
            <p:ph type="title"/>
          </p:nvPr>
        </p:nvSpPr>
        <p:spPr>
          <a:xfrm>
            <a:off x="457200" y="228600"/>
            <a:ext cx="8229600" cy="1066800"/>
          </a:xfrm>
        </p:spPr>
        <p:txBody>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dirty="0"/>
          </a:p>
        </p:txBody>
      </p:sp>
      <p:sp>
        <p:nvSpPr>
          <p:cNvPr id="11" name="Rectangle 10">
            <a:extLst>
              <a:ext uri="{FF2B5EF4-FFF2-40B4-BE49-F238E27FC236}">
                <a16:creationId xmlns:a16="http://schemas.microsoft.com/office/drawing/2014/main" id="{263F1C8C-A1AB-4091-A53F-0E1FD5F8F5FA}"/>
              </a:ext>
            </a:extLst>
          </p:cNvPr>
          <p:cNvSpPr/>
          <p:nvPr/>
        </p:nvSpPr>
        <p:spPr>
          <a:xfrm>
            <a:off x="44259" y="6253728"/>
            <a:ext cx="4387740" cy="646331"/>
          </a:xfrm>
          <a:prstGeom prst="rect">
            <a:avLst/>
          </a:prstGeom>
        </p:spPr>
        <p:txBody>
          <a:bodyPr wrap="none">
            <a:spAutoFit/>
          </a:bodyPr>
          <a:lstStyle/>
          <a:p>
            <a:r>
              <a:rPr lang="en-US" altLang="zh-CN" dirty="0">
                <a:hlinkClick r:id="rId2"/>
              </a:rPr>
              <a:t>Pic source</a:t>
            </a:r>
            <a:endParaRPr lang="en-US" dirty="0">
              <a:hlinkClick r:id="rId2"/>
            </a:endParaRPr>
          </a:p>
          <a:p>
            <a:r>
              <a:rPr lang="en-US" dirty="0">
                <a:hlinkClick r:id="rId2"/>
              </a:rPr>
              <a:t>https://zhuanlan.zhihu.com/p/33841176</a:t>
            </a:r>
            <a:endParaRPr lang="en-US" dirty="0"/>
          </a:p>
        </p:txBody>
      </p:sp>
      <p:pic>
        <p:nvPicPr>
          <p:cNvPr id="12290" name="Picture 2" descr="https://pic4.zhimg.com/80/v2-ba7629e4fb2996750f870a1d85bca863_hd.jpg">
            <a:extLst>
              <a:ext uri="{FF2B5EF4-FFF2-40B4-BE49-F238E27FC236}">
                <a16:creationId xmlns:a16="http://schemas.microsoft.com/office/drawing/2014/main" id="{202F01E3-1022-4A0A-97A5-246445458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962" y="1557960"/>
            <a:ext cx="5172075" cy="443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355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44232"/>
            <a:ext cx="9677400" cy="838200"/>
          </a:xfrm>
        </p:spPr>
        <p:txBody>
          <a:bodyPr>
            <a:normAutofit/>
          </a:bodyPr>
          <a:lstStyle/>
          <a:p>
            <a:r>
              <a:rPr lang="en-US" b="1" dirty="0">
                <a:solidFill>
                  <a:srgbClr val="0000FF"/>
                </a:solidFill>
                <a:latin typeface="Arial" charset="0"/>
                <a:ea typeface="Arial" charset="0"/>
                <a:cs typeface="Arial" charset="0"/>
              </a:rPr>
              <a:t>Example </a:t>
            </a:r>
            <a:r>
              <a:rPr lang="en-US" b="1">
                <a:solidFill>
                  <a:srgbClr val="0000FF"/>
                </a:solidFill>
                <a:latin typeface="Arial" charset="0"/>
                <a:ea typeface="Arial" charset="0"/>
                <a:cs typeface="Arial" charset="0"/>
              </a:rPr>
              <a:t>– LeNet-5</a:t>
            </a:r>
            <a:endParaRPr lang="en-US" b="1" dirty="0">
              <a:solidFill>
                <a:srgbClr val="0000FF"/>
              </a:solidFill>
              <a:latin typeface="Arial" charset="0"/>
              <a:ea typeface="Arial" charset="0"/>
              <a:cs typeface="Arial" charset="0"/>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51</a:t>
            </a:fld>
            <a:endParaRPr lang="en-US">
              <a:uFillTx/>
            </a:endParaRPr>
          </a:p>
        </p:txBody>
      </p:sp>
      <p:pic>
        <p:nvPicPr>
          <p:cNvPr id="9" name="Picture 8"/>
          <p:cNvPicPr>
            <a:picLocks noChangeAspect="1"/>
          </p:cNvPicPr>
          <p:nvPr/>
        </p:nvPicPr>
        <p:blipFill>
          <a:blip r:embed="rId3"/>
          <a:stretch>
            <a:fillRect/>
          </a:stretch>
        </p:blipFill>
        <p:spPr>
          <a:xfrm>
            <a:off x="0" y="3168387"/>
            <a:ext cx="9144000" cy="3156213"/>
          </a:xfrm>
          <a:prstGeom prst="rect">
            <a:avLst/>
          </a:prstGeom>
        </p:spPr>
      </p:pic>
      <p:sp>
        <p:nvSpPr>
          <p:cNvPr id="10" name="Content Placeholder 9"/>
          <p:cNvSpPr>
            <a:spLocks noGrp="1"/>
          </p:cNvSpPr>
          <p:nvPr>
            <p:ph idx="1"/>
          </p:nvPr>
        </p:nvSpPr>
        <p:spPr>
          <a:xfrm>
            <a:off x="12700" y="1327016"/>
            <a:ext cx="4419600" cy="1676400"/>
          </a:xfrm>
        </p:spPr>
        <p:txBody>
          <a:bodyPr>
            <a:normAutofit/>
          </a:bodyPr>
          <a:lstStyle/>
          <a:p>
            <a:r>
              <a:rPr lang="en-US" dirty="0"/>
              <a:t>To help it all sink in:</a:t>
            </a:r>
          </a:p>
          <a:p>
            <a:r>
              <a:rPr lang="en-US" dirty="0"/>
              <a:t>How many weights to be trained at each layer?</a:t>
            </a:r>
          </a:p>
        </p:txBody>
      </p:sp>
      <p:pic>
        <p:nvPicPr>
          <p:cNvPr id="11" name="Picture 10"/>
          <p:cNvPicPr>
            <a:picLocks noChangeAspect="1"/>
          </p:cNvPicPr>
          <p:nvPr/>
        </p:nvPicPr>
        <p:blipFill>
          <a:blip r:embed="rId4"/>
          <a:stretch>
            <a:fillRect/>
          </a:stretch>
        </p:blipFill>
        <p:spPr>
          <a:xfrm>
            <a:off x="4584700" y="1145458"/>
            <a:ext cx="4127500" cy="1994277"/>
          </a:xfrm>
          <a:prstGeom prst="rect">
            <a:avLst/>
          </a:prstGeom>
        </p:spPr>
      </p:pic>
      <p:sp>
        <p:nvSpPr>
          <p:cNvPr id="12" name="TextBox 11"/>
          <p:cNvSpPr txBox="1"/>
          <p:nvPr/>
        </p:nvSpPr>
        <p:spPr>
          <a:xfrm>
            <a:off x="503763" y="6400800"/>
            <a:ext cx="7725837" cy="338554"/>
          </a:xfrm>
          <a:prstGeom prst="rect">
            <a:avLst/>
          </a:prstGeom>
        </p:spPr>
        <p:txBody>
          <a:bodyPr wrap="square" rtlCol="0">
            <a:spAutoFit/>
          </a:bodyPr>
          <a:lstStyle/>
          <a:p>
            <a:r>
              <a:rPr lang="en-US" sz="1600" dirty="0"/>
              <a:t>5x5		2x2	       5x5	          2x2		Fully Connected     </a:t>
            </a:r>
          </a:p>
        </p:txBody>
      </p:sp>
    </p:spTree>
    <p:extLst>
      <p:ext uri="{BB962C8B-B14F-4D97-AF65-F5344CB8AC3E}">
        <p14:creationId xmlns:p14="http://schemas.microsoft.com/office/powerpoint/2010/main" val="1905901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8229600" cy="1066800"/>
          </a:xfrm>
        </p:spPr>
        <p:txBody>
          <a:bodyPr/>
          <a:lstStyle/>
          <a:p>
            <a:r>
              <a:rPr lang="en-US" b="1" dirty="0">
                <a:solidFill>
                  <a:srgbClr val="0000FF"/>
                </a:solidFill>
                <a:latin typeface="Arial" charset="0"/>
                <a:ea typeface="Arial" charset="0"/>
                <a:cs typeface="Arial" charset="0"/>
              </a:rPr>
              <a:t>CNN Properties CNN</a:t>
            </a:r>
            <a:r>
              <a:rPr lang="zh-CN" altLang="en-US" b="1" dirty="0">
                <a:solidFill>
                  <a:srgbClr val="0000FF"/>
                </a:solidFill>
                <a:latin typeface="Arial" charset="0"/>
                <a:ea typeface="Arial" charset="0"/>
                <a:cs typeface="Arial" charset="0"/>
              </a:rPr>
              <a:t>的属性</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326136" y="1447800"/>
            <a:ext cx="8229600" cy="5181600"/>
          </a:xfrm>
        </p:spPr>
        <p:txBody>
          <a:bodyPr>
            <a:noAutofit/>
          </a:bodyPr>
          <a:lstStyle/>
          <a:p>
            <a:pPr indent="0">
              <a:lnSpc>
                <a:spcPct val="120000"/>
              </a:lnSpc>
              <a:spcAft>
                <a:spcPts val="1200"/>
              </a:spcAft>
            </a:pPr>
            <a:r>
              <a:rPr lang="en-US" dirty="0"/>
              <a:t>High accuracy for image applications – Breaking all records using just raw pixel features!</a:t>
            </a:r>
            <a:r>
              <a:rPr lang="zh-CN" altLang="en-US" dirty="0"/>
              <a:t>图像应用的高精度</a:t>
            </a:r>
            <a:r>
              <a:rPr lang="en-US" altLang="zh-CN" dirty="0"/>
              <a:t>–</a:t>
            </a:r>
            <a:r>
              <a:rPr lang="zh-CN" altLang="en-US" dirty="0"/>
              <a:t>仅使用原始像素功能即可打破所有记录！</a:t>
            </a:r>
            <a:endParaRPr lang="en-US" dirty="0"/>
          </a:p>
          <a:p>
            <a:pPr indent="0">
              <a:lnSpc>
                <a:spcPct val="120000"/>
              </a:lnSpc>
              <a:spcAft>
                <a:spcPts val="1200"/>
              </a:spcAft>
            </a:pPr>
            <a:r>
              <a:rPr lang="en-US" dirty="0"/>
              <a:t>Suitable for problems with strong grid-like local spatial/temporal correlation</a:t>
            </a:r>
            <a:r>
              <a:rPr lang="zh-CN" altLang="en-US" dirty="0"/>
              <a:t>适用于具有类似网格的局部时空相关性强的问题</a:t>
            </a:r>
            <a:endParaRPr lang="en-US" dirty="0"/>
          </a:p>
          <a:p>
            <a:pPr indent="0">
              <a:lnSpc>
                <a:spcPct val="120000"/>
              </a:lnSpc>
              <a:spcAft>
                <a:spcPts val="1200"/>
              </a:spcAft>
            </a:pPr>
            <a:r>
              <a:rPr lang="en-US" dirty="0"/>
              <a:t>Once trained on one problem (e.g. vision) could use same net (often tuned) for a new similar problem – general creator of vision features</a:t>
            </a:r>
            <a:endParaRPr lang="en-US" sz="2400" dirty="0"/>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52</a:t>
            </a:fld>
            <a:endParaRPr lang="en-US">
              <a:uFillTx/>
            </a:endParaRPr>
          </a:p>
        </p:txBody>
      </p:sp>
    </p:spTree>
    <p:extLst>
      <p:ext uri="{BB962C8B-B14F-4D97-AF65-F5344CB8AC3E}">
        <p14:creationId xmlns:p14="http://schemas.microsoft.com/office/powerpoint/2010/main" val="321125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8229600" cy="1066800"/>
          </a:xfrm>
        </p:spPr>
        <p:txBody>
          <a:bodyPr/>
          <a:lstStyle/>
          <a:p>
            <a:r>
              <a:rPr lang="en-US" b="1" dirty="0">
                <a:solidFill>
                  <a:srgbClr val="0000FF"/>
                </a:solidFill>
                <a:latin typeface="Arial" charset="0"/>
                <a:ea typeface="Arial" charset="0"/>
                <a:cs typeface="Arial" charset="0"/>
              </a:rPr>
              <a:t>CNN Properties CNN</a:t>
            </a:r>
            <a:r>
              <a:rPr lang="zh-CN" altLang="en-US" b="1" dirty="0">
                <a:solidFill>
                  <a:srgbClr val="0000FF"/>
                </a:solidFill>
                <a:latin typeface="Arial" charset="0"/>
                <a:ea typeface="Arial" charset="0"/>
                <a:cs typeface="Arial" charset="0"/>
              </a:rPr>
              <a:t>的属性</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152400" y="1562100"/>
            <a:ext cx="8915400" cy="5181600"/>
          </a:xfrm>
        </p:spPr>
        <p:txBody>
          <a:bodyPr>
            <a:noAutofit/>
          </a:bodyPr>
          <a:lstStyle/>
          <a:p>
            <a:pPr>
              <a:lnSpc>
                <a:spcPct val="120000"/>
              </a:lnSpc>
              <a:spcAft>
                <a:spcPts val="900"/>
              </a:spcAft>
            </a:pPr>
            <a:r>
              <a:rPr lang="en-US" dirty="0"/>
              <a:t>Unlike traditional nets, handles variable sized inputs</a:t>
            </a:r>
            <a:r>
              <a:rPr lang="zh-CN" altLang="en-US" dirty="0"/>
              <a:t>与传统的网络不同，处理可变大小的输入</a:t>
            </a:r>
            <a:endParaRPr lang="en-US" dirty="0"/>
          </a:p>
          <a:p>
            <a:pPr lvl="1">
              <a:lnSpc>
                <a:spcPct val="120000"/>
              </a:lnSpc>
              <a:spcAft>
                <a:spcPts val="900"/>
              </a:spcAft>
            </a:pPr>
            <a:r>
              <a:rPr lang="en-US" sz="2400" dirty="0"/>
              <a:t>Same filters and weights, across different sized image and dynamically scale size of pooling regions, to normalize different sized images, length speech segments, etc.</a:t>
            </a:r>
          </a:p>
          <a:p>
            <a:pPr lvl="1">
              <a:lnSpc>
                <a:spcPct val="120000"/>
              </a:lnSpc>
              <a:spcAft>
                <a:spcPts val="900"/>
              </a:spcAft>
            </a:pPr>
            <a:r>
              <a:rPr lang="zh-CN" altLang="en-US" sz="2400" dirty="0"/>
              <a:t>利用同样的</a:t>
            </a:r>
            <a:r>
              <a:rPr lang="en-US" altLang="zh-CN" sz="2400" dirty="0"/>
              <a:t>filters</a:t>
            </a:r>
            <a:r>
              <a:rPr lang="zh-CN" altLang="en-US" sz="2400" dirty="0"/>
              <a:t>和</a:t>
            </a:r>
            <a:r>
              <a:rPr lang="en-US" altLang="zh-CN" sz="2400" dirty="0"/>
              <a:t>weights</a:t>
            </a:r>
            <a:r>
              <a:rPr lang="zh-CN" altLang="en-US" sz="2400" dirty="0"/>
              <a:t>，利用动态池化处理不同大小的输入图像，来标准化不同的输入图像</a:t>
            </a:r>
            <a:endParaRPr lang="en-US" sz="2400" dirty="0"/>
          </a:p>
          <a:p>
            <a:pPr>
              <a:lnSpc>
                <a:spcPct val="120000"/>
              </a:lnSpc>
              <a:spcAft>
                <a:spcPts val="900"/>
              </a:spcAft>
            </a:pPr>
            <a:r>
              <a:rPr lang="en-US" dirty="0"/>
              <a:t>Lots of hand crafting and tuning to find the right recipe of receptive fields, layer interconnections, etc.</a:t>
            </a:r>
          </a:p>
          <a:p>
            <a:pPr>
              <a:lnSpc>
                <a:spcPct val="120000"/>
              </a:lnSpc>
              <a:spcAft>
                <a:spcPts val="900"/>
              </a:spcAft>
            </a:pPr>
            <a:r>
              <a:rPr lang="zh-CN" altLang="en-US" dirty="0"/>
              <a:t>有许多可以手动调节的参数 例如感受野，层联系</a:t>
            </a:r>
            <a:endParaRPr lang="en-US" dirty="0"/>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53</a:t>
            </a:fld>
            <a:endParaRPr lang="en-US">
              <a:uFillTx/>
            </a:endParaRPr>
          </a:p>
        </p:txBody>
      </p:sp>
    </p:spTree>
    <p:extLst>
      <p:ext uri="{BB962C8B-B14F-4D97-AF65-F5344CB8AC3E}">
        <p14:creationId xmlns:p14="http://schemas.microsoft.com/office/powerpoint/2010/main" val="287528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685800" y="685800"/>
            <a:ext cx="8229600" cy="1066800"/>
          </a:xfrm>
        </p:spPr>
        <p:txBody>
          <a:bodyPr>
            <a:normAutofit/>
          </a:bodyPr>
          <a:lstStyle/>
          <a:p>
            <a:r>
              <a:rPr lang="en-IN" altLang="ko-KR" b="1" dirty="0">
                <a:solidFill>
                  <a:srgbClr val="0000FF"/>
                </a:solidFill>
                <a:latin typeface="Arial" charset="0"/>
                <a:ea typeface="Arial" charset="0"/>
                <a:cs typeface="Arial" charset="0"/>
              </a:rPr>
              <a:t>CNN Advantages</a:t>
            </a:r>
          </a:p>
        </p:txBody>
      </p:sp>
      <p:sp>
        <p:nvSpPr>
          <p:cNvPr id="26627" name="Content Placeholder 2"/>
          <p:cNvSpPr>
            <a:spLocks noGrp="1"/>
          </p:cNvSpPr>
          <p:nvPr>
            <p:ph idx="1"/>
          </p:nvPr>
        </p:nvSpPr>
        <p:spPr>
          <a:xfrm>
            <a:off x="457200" y="1923288"/>
            <a:ext cx="8229600" cy="4325112"/>
          </a:xfrm>
        </p:spPr>
        <p:txBody>
          <a:bodyPr>
            <a:normAutofit fontScale="85000" lnSpcReduction="20000"/>
          </a:bodyPr>
          <a:lstStyle/>
          <a:p>
            <a:pPr algn="just">
              <a:buFont typeface="Wingdings" charset="2"/>
              <a:buChar char="§"/>
            </a:pPr>
            <a:r>
              <a:rPr lang="en-IN" altLang="ko-KR" dirty="0">
                <a:latin typeface="Times New Roman" charset="0"/>
                <a:ea typeface="굴림" charset="-127"/>
                <a:cs typeface="Times New Roman" charset="0"/>
              </a:rPr>
              <a:t>Architecture of a CNN is designed to take advantage of the 2D structure of an input image</a:t>
            </a:r>
          </a:p>
          <a:p>
            <a:pPr marL="109728" indent="0" algn="just">
              <a:buNone/>
            </a:pPr>
            <a:r>
              <a:rPr lang="en-US" altLang="zh-CN" dirty="0">
                <a:latin typeface="Times New Roman" charset="0"/>
                <a:ea typeface="굴림" charset="-127"/>
                <a:cs typeface="Times New Roman" charset="0"/>
              </a:rPr>
              <a:t>CNN</a:t>
            </a:r>
            <a:r>
              <a:rPr lang="zh-CN" altLang="en-US" dirty="0">
                <a:latin typeface="Times New Roman" charset="0"/>
                <a:ea typeface="굴림" charset="-127"/>
                <a:cs typeface="Times New Roman" charset="0"/>
              </a:rPr>
              <a:t>的架构旨在利用输入图像的</a:t>
            </a:r>
            <a:r>
              <a:rPr lang="en-US" altLang="zh-CN" dirty="0">
                <a:latin typeface="Times New Roman" charset="0"/>
                <a:ea typeface="굴림" charset="-127"/>
                <a:cs typeface="Times New Roman" charset="0"/>
              </a:rPr>
              <a:t>2D</a:t>
            </a:r>
            <a:r>
              <a:rPr lang="zh-CN" altLang="en-US" dirty="0">
                <a:latin typeface="Times New Roman" charset="0"/>
                <a:ea typeface="굴림" charset="-127"/>
                <a:cs typeface="Times New Roman" charset="0"/>
              </a:rPr>
              <a:t>结构</a:t>
            </a:r>
            <a:endParaRPr lang="en-IN" altLang="ko-KR" dirty="0">
              <a:latin typeface="Times New Roman" charset="0"/>
              <a:ea typeface="굴림" charset="-127"/>
              <a:cs typeface="Times New Roman" charset="0"/>
            </a:endParaRPr>
          </a:p>
          <a:p>
            <a:pPr lvl="1" algn="just">
              <a:buFont typeface="Wingdings" charset="2"/>
              <a:buChar char="§"/>
            </a:pPr>
            <a:r>
              <a:rPr lang="en-IN" altLang="ko-KR" dirty="0">
                <a:latin typeface="Times New Roman" charset="0"/>
                <a:ea typeface="굴림" charset="-127"/>
                <a:cs typeface="Times New Roman" charset="0"/>
              </a:rPr>
              <a:t>Achieved with local connections and tied weights followed by some form of pooling which results in translation invariant features. </a:t>
            </a:r>
          </a:p>
          <a:p>
            <a:pPr lvl="1" algn="just">
              <a:buFont typeface="Wingdings" charset="2"/>
              <a:buChar char="§"/>
            </a:pPr>
            <a:endParaRPr lang="zh-CN" altLang="en-US" dirty="0">
              <a:latin typeface="Times New Roman" charset="0"/>
              <a:ea typeface="굴림" charset="-127"/>
              <a:cs typeface="Times New Roman" charset="0"/>
            </a:endParaRPr>
          </a:p>
          <a:p>
            <a:pPr lvl="1" algn="just">
              <a:buFont typeface="Wingdings" charset="2"/>
              <a:buChar char="§"/>
            </a:pPr>
            <a:r>
              <a:rPr lang="zh-CN" altLang="en-US" dirty="0">
                <a:latin typeface="Times New Roman" charset="0"/>
                <a:ea typeface="굴림" charset="-127"/>
                <a:cs typeface="Times New Roman" charset="0"/>
              </a:rPr>
              <a:t>通过本地连接和权重绑定以及随后的某种形式的池化来实现特征的不变性 </a:t>
            </a:r>
            <a:r>
              <a:rPr lang="en-US" altLang="zh-CN" dirty="0">
                <a:latin typeface="Times New Roman" charset="0"/>
                <a:ea typeface="굴림" charset="-127"/>
                <a:cs typeface="Times New Roman" charset="0"/>
              </a:rPr>
              <a:t>——</a:t>
            </a:r>
            <a:r>
              <a:rPr lang="zh-CN" altLang="en-US" dirty="0"/>
              <a:t>鲁棒性</a:t>
            </a:r>
            <a:endParaRPr lang="en-IN" altLang="ko-KR" dirty="0">
              <a:latin typeface="Times New Roman" charset="0"/>
              <a:ea typeface="굴림" charset="-127"/>
              <a:cs typeface="Times New Roman" charset="0"/>
            </a:endParaRPr>
          </a:p>
          <a:p>
            <a:pPr algn="just">
              <a:buFont typeface="Wingdings" charset="2"/>
              <a:buChar char="§"/>
            </a:pPr>
            <a:r>
              <a:rPr lang="en-IN" altLang="ko-KR" dirty="0">
                <a:latin typeface="Times New Roman" charset="0"/>
                <a:ea typeface="굴림" charset="-127"/>
                <a:cs typeface="Times New Roman" charset="0"/>
              </a:rPr>
              <a:t>CNN are easier to train and have many fewer parameters than fully connected networks with the same number of hidden units. </a:t>
            </a:r>
            <a:r>
              <a:rPr lang="en-US" altLang="zh-CN" dirty="0">
                <a:latin typeface="Times New Roman" charset="0"/>
                <a:ea typeface="굴림" charset="-127"/>
                <a:cs typeface="Times New Roman" charset="0"/>
              </a:rPr>
              <a:t>CNN</a:t>
            </a:r>
            <a:r>
              <a:rPr lang="zh-CN" altLang="en-US" dirty="0">
                <a:latin typeface="Times New Roman" charset="0"/>
                <a:ea typeface="굴림" charset="-127"/>
                <a:cs typeface="Times New Roman" charset="0"/>
              </a:rPr>
              <a:t>更容易训练，因为他在同样隐层数量下，与全连接神经网络有更少的参数</a:t>
            </a:r>
            <a:endParaRPr lang="en-IN" altLang="ko-KR" dirty="0">
              <a:latin typeface="Times New Roman" charset="0"/>
              <a:ea typeface="굴림" charset="-127"/>
              <a:cs typeface="Times New Roman" charset="0"/>
            </a:endParaRPr>
          </a:p>
          <a:p>
            <a:pPr algn="just">
              <a:buFont typeface="Wingdings" charset="2"/>
              <a:buChar char="§"/>
            </a:pPr>
            <a:r>
              <a:rPr lang="en-IN" altLang="ko-KR" dirty="0">
                <a:latin typeface="Times New Roman" charset="0"/>
                <a:ea typeface="굴림" charset="-127"/>
                <a:cs typeface="Times New Roman" charset="0"/>
              </a:rPr>
              <a:t>Demo of CNN: </a:t>
            </a:r>
            <a:r>
              <a:rPr lang="en-IN" altLang="ko-KR" dirty="0">
                <a:latin typeface="Times New Roman" charset="0"/>
                <a:ea typeface="굴림" charset="-127"/>
                <a:cs typeface="Times New Roman" charset="0"/>
                <a:hlinkClick r:id="rId2"/>
              </a:rPr>
              <a:t>http://scs.ryerson.ca/~aharley/vis/conv/</a:t>
            </a:r>
            <a:endParaRPr lang="en-IN" altLang="ko-KR" dirty="0">
              <a:latin typeface="Times New Roman" charset="0"/>
              <a:ea typeface="굴림" charset="-127"/>
              <a:cs typeface="Times New Roman" charset="0"/>
            </a:endParaRPr>
          </a:p>
        </p:txBody>
      </p:sp>
    </p:spTree>
    <p:extLst>
      <p:ext uri="{BB962C8B-B14F-4D97-AF65-F5344CB8AC3E}">
        <p14:creationId xmlns:p14="http://schemas.microsoft.com/office/powerpoint/2010/main" val="157739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609600"/>
            <a:ext cx="2895600" cy="990600"/>
          </a:xfrm>
        </p:spPr>
        <p:txBody>
          <a:bodyPr>
            <a:normAutofit/>
          </a:bodyPr>
          <a:lstStyle/>
          <a:p>
            <a:r>
              <a:rPr lang="en-US" sz="4400" b="1" dirty="0">
                <a:solidFill>
                  <a:srgbClr val="0000FF"/>
                </a:solidFill>
                <a:latin typeface="Calibri"/>
                <a:cs typeface="Calibri"/>
              </a:rPr>
              <a:t>Summary</a:t>
            </a:r>
          </a:p>
        </p:txBody>
      </p:sp>
      <p:sp>
        <p:nvSpPr>
          <p:cNvPr id="3" name="Content Placeholder 2"/>
          <p:cNvSpPr>
            <a:spLocks noGrp="1"/>
          </p:cNvSpPr>
          <p:nvPr>
            <p:ph idx="1"/>
          </p:nvPr>
        </p:nvSpPr>
        <p:spPr>
          <a:xfrm>
            <a:off x="533400" y="1612900"/>
            <a:ext cx="8686800" cy="5181600"/>
          </a:xfrm>
        </p:spPr>
        <p:txBody>
          <a:bodyPr>
            <a:noAutofit/>
          </a:bodyPr>
          <a:lstStyle/>
          <a:p>
            <a:r>
              <a:rPr lang="en-US" sz="3200" dirty="0"/>
              <a:t>CNN for strong grid-like data with local correlation</a:t>
            </a:r>
          </a:p>
          <a:p>
            <a:r>
              <a:rPr lang="en-US" sz="3200" dirty="0"/>
              <a:t>Convolution operation</a:t>
            </a:r>
          </a:p>
          <a:p>
            <a:pPr lvl="1"/>
            <a:r>
              <a:rPr lang="en-US" sz="2800" dirty="0"/>
              <a:t>Subsampling </a:t>
            </a:r>
          </a:p>
          <a:p>
            <a:pPr lvl="1"/>
            <a:r>
              <a:rPr lang="en-US" sz="2800" dirty="0"/>
              <a:t>Feature extraction</a:t>
            </a:r>
          </a:p>
          <a:p>
            <a:pPr lvl="1"/>
            <a:r>
              <a:rPr lang="en-US" sz="2800" dirty="0"/>
              <a:t>Shared weights</a:t>
            </a:r>
            <a:endParaRPr lang="en-US" sz="3200" dirty="0"/>
          </a:p>
          <a:p>
            <a:r>
              <a:rPr lang="en-US" sz="3200" dirty="0"/>
              <a:t>Pooling</a:t>
            </a:r>
          </a:p>
          <a:p>
            <a:r>
              <a:rPr lang="en-US" altLang="zh-CN" sz="3200" dirty="0"/>
              <a:t>Full connection</a:t>
            </a:r>
          </a:p>
        </p:txBody>
      </p:sp>
    </p:spTree>
    <p:extLst>
      <p:ext uri="{BB962C8B-B14F-4D97-AF65-F5344CB8AC3E}">
        <p14:creationId xmlns:p14="http://schemas.microsoft.com/office/powerpoint/2010/main" val="431376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609600"/>
            <a:ext cx="6019800" cy="990600"/>
          </a:xfrm>
        </p:spPr>
        <p:txBody>
          <a:bodyPr>
            <a:normAutofit/>
          </a:bodyPr>
          <a:lstStyle/>
          <a:p>
            <a:r>
              <a:rPr lang="en-US" b="1">
                <a:solidFill>
                  <a:srgbClr val="0000FF"/>
                </a:solidFill>
                <a:latin typeface="Arial" charset="0"/>
                <a:ea typeface="Arial" charset="0"/>
                <a:cs typeface="Arial" charset="0"/>
              </a:rPr>
              <a:t>Further Reading</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457200" y="1219200"/>
            <a:ext cx="8686800" cy="5181600"/>
          </a:xfrm>
        </p:spPr>
        <p:txBody>
          <a:bodyPr>
            <a:noAutofit/>
          </a:bodyPr>
          <a:lstStyle/>
          <a:p>
            <a:endParaRPr lang="en-US" sz="2000" dirty="0">
              <a:latin typeface="Times New Roman"/>
              <a:cs typeface="Times New Roman"/>
            </a:endParaRPr>
          </a:p>
          <a:p>
            <a:r>
              <a:rPr lang="en-US" sz="2000" dirty="0">
                <a:latin typeface="Times New Roman"/>
                <a:cs typeface="Times New Roman"/>
                <a:hlinkClick r:id="rId2"/>
              </a:rPr>
              <a:t>https://papers.nips.cc/paper/4824-imagenet-classification-with-deep-convolutional-neural-networks.pdf</a:t>
            </a:r>
            <a:endParaRPr lang="en-US" sz="2000" dirty="0">
              <a:latin typeface="Times New Roman"/>
              <a:cs typeface="Times New Roman"/>
            </a:endParaRPr>
          </a:p>
          <a:p>
            <a:r>
              <a:rPr lang="en-US" sz="2000" dirty="0">
                <a:latin typeface="Times New Roman"/>
                <a:cs typeface="Times New Roman"/>
                <a:hlinkClick r:id="rId3"/>
              </a:rPr>
              <a:t>https://arxiv.org/pdf/1311.2901v3.pdf</a:t>
            </a:r>
            <a:endParaRPr lang="en-US" sz="2000" dirty="0">
              <a:latin typeface="Times New Roman"/>
              <a:cs typeface="Times New Roman"/>
            </a:endParaRPr>
          </a:p>
          <a:p>
            <a:r>
              <a:rPr lang="en-US" sz="2000" dirty="0">
                <a:latin typeface="Times New Roman"/>
                <a:cs typeface="Times New Roman"/>
                <a:hlinkClick r:id="rId4"/>
              </a:rPr>
              <a:t>https://arxiv.org/pdf/1409.1556v6.pdf</a:t>
            </a:r>
            <a:endParaRPr lang="en-US" sz="2000" dirty="0">
              <a:latin typeface="Times New Roman"/>
              <a:cs typeface="Times New Roman"/>
            </a:endParaRPr>
          </a:p>
          <a:p>
            <a:r>
              <a:rPr lang="en-US" sz="2000" dirty="0">
                <a:latin typeface="Times New Roman"/>
                <a:cs typeface="Times New Roman"/>
                <a:hlinkClick r:id="rId5"/>
              </a:rPr>
              <a:t>http://www.cv-foundation.org/openaccess/content_cvpr_2015/papers/Szegedy_Going_Deeper_With_2015_CVPR_paper.pdf</a:t>
            </a:r>
            <a:endParaRPr lang="en-US" sz="2000" dirty="0">
              <a:latin typeface="Times New Roman"/>
              <a:cs typeface="Times New Roman"/>
            </a:endParaRPr>
          </a:p>
          <a:p>
            <a:r>
              <a:rPr lang="en-US" sz="2000" dirty="0">
                <a:latin typeface="Times New Roman"/>
                <a:cs typeface="Times New Roman"/>
                <a:hlinkClick r:id="rId6"/>
              </a:rPr>
              <a:t>https://arxiv.org/pdf/1512.03385v1.pdf</a:t>
            </a:r>
            <a:r>
              <a:rPr lang="en-US" sz="2000" dirty="0">
                <a:latin typeface="Times New Roman"/>
                <a:cs typeface="Times New Roman"/>
              </a:rPr>
              <a:t> </a:t>
            </a:r>
          </a:p>
          <a:p>
            <a:r>
              <a:rPr lang="en-US" sz="2000" dirty="0">
                <a:latin typeface="Times New Roman"/>
                <a:cs typeface="Times New Roman"/>
                <a:hlinkClick r:id="rId7"/>
              </a:rPr>
              <a:t>https://arxiv.org/pdf/1506.02025.pdf</a:t>
            </a:r>
            <a:endParaRPr lang="en-US" sz="2000" dirty="0">
              <a:latin typeface="Times New Roman"/>
              <a:cs typeface="Times New Roman"/>
            </a:endParaRPr>
          </a:p>
          <a:p>
            <a:pPr marL="12700" marR="5080">
              <a:lnSpc>
                <a:spcPct val="110700"/>
              </a:lnSpc>
            </a:pPr>
            <a:r>
              <a:rPr lang="en-US" sz="2000" spc="-5" dirty="0">
                <a:latin typeface="Arial"/>
                <a:cs typeface="Arial"/>
              </a:rPr>
              <a:t>Inception-v4, Inception-</a:t>
            </a:r>
            <a:r>
              <a:rPr lang="en-US" sz="2000" spc="-5" dirty="0" err="1">
                <a:latin typeface="Arial"/>
                <a:cs typeface="Arial"/>
              </a:rPr>
              <a:t>ResNet</a:t>
            </a:r>
            <a:r>
              <a:rPr lang="en-US" sz="2000" spc="-5" dirty="0">
                <a:latin typeface="Arial"/>
                <a:cs typeface="Arial"/>
              </a:rPr>
              <a:t> and the Impact of Residual Connections on  </a:t>
            </a:r>
            <a:r>
              <a:rPr lang="en-US" sz="2000" dirty="0">
                <a:latin typeface="Arial"/>
                <a:cs typeface="Arial"/>
              </a:rPr>
              <a:t>Learning.</a:t>
            </a:r>
            <a:r>
              <a:rPr lang="en-US" sz="2000" spc="5" dirty="0">
                <a:latin typeface="Arial"/>
                <a:cs typeface="Arial"/>
              </a:rPr>
              <a:t> </a:t>
            </a:r>
            <a:r>
              <a:rPr lang="en-US" sz="2000" spc="-5" dirty="0">
                <a:latin typeface="Arial"/>
                <a:cs typeface="Arial"/>
                <a:hlinkClick r:id="rId8"/>
              </a:rPr>
              <a:t>https://arxiv.org/abs/1602.07261v2.</a:t>
            </a:r>
            <a:endParaRPr lang="en-US" sz="2000" dirty="0">
              <a:latin typeface="Arial"/>
              <a:cs typeface="Arial"/>
            </a:endParaRPr>
          </a:p>
          <a:p>
            <a:pPr marL="289560" marR="572770" indent="-137160">
              <a:lnSpc>
                <a:spcPct val="101499"/>
              </a:lnSpc>
              <a:spcBef>
                <a:spcPts val="395"/>
              </a:spcBef>
            </a:pPr>
            <a:r>
              <a:rPr lang="en-US" sz="2000" spc="15" baseline="13888" dirty="0">
                <a:solidFill>
                  <a:srgbClr val="3333B2"/>
                </a:solidFill>
                <a:latin typeface="Arial"/>
                <a:cs typeface="Arial"/>
              </a:rPr>
              <a:t>.., </a:t>
            </a:r>
            <a:r>
              <a:rPr lang="en-US" sz="2000" spc="-5" dirty="0">
                <a:latin typeface="Arial"/>
                <a:cs typeface="Arial"/>
              </a:rPr>
              <a:t>Rethinking the Inception Architecture </a:t>
            </a:r>
            <a:r>
              <a:rPr lang="en-US" sz="2000" spc="-15" dirty="0">
                <a:latin typeface="Arial"/>
                <a:cs typeface="Arial"/>
              </a:rPr>
              <a:t>for </a:t>
            </a:r>
            <a:r>
              <a:rPr lang="en-US" sz="2000" spc="-5" dirty="0">
                <a:latin typeface="Arial"/>
                <a:cs typeface="Arial"/>
              </a:rPr>
              <a:t>Computer Vision.  </a:t>
            </a:r>
            <a:r>
              <a:rPr lang="en-US" sz="2000" spc="-5" dirty="0">
                <a:latin typeface="Arial"/>
                <a:cs typeface="Arial"/>
                <a:hlinkClick r:id="rId9"/>
              </a:rPr>
              <a:t>https://arxiv.org/abs/1512.00567v3.</a:t>
            </a:r>
            <a:endParaRPr lang="en-US" sz="2000" dirty="0">
              <a:latin typeface="Arial"/>
              <a:cs typeface="Arial"/>
            </a:endParaRPr>
          </a:p>
          <a:p>
            <a:pPr marL="289560" marR="167640" indent="-137160">
              <a:lnSpc>
                <a:spcPct val="101499"/>
              </a:lnSpc>
            </a:pPr>
            <a:r>
              <a:rPr lang="en-US" sz="2000" spc="15" baseline="13888" dirty="0">
                <a:solidFill>
                  <a:srgbClr val="3333B2"/>
                </a:solidFill>
                <a:latin typeface="Arial"/>
                <a:cs typeface="Arial"/>
              </a:rPr>
              <a:t>.., </a:t>
            </a:r>
            <a:r>
              <a:rPr lang="en-US" sz="2000" spc="-5" dirty="0">
                <a:latin typeface="Arial"/>
                <a:cs typeface="Arial"/>
              </a:rPr>
              <a:t>Wide-Residual-Inception Networks </a:t>
            </a:r>
            <a:r>
              <a:rPr lang="en-US" sz="2000" spc="-15" dirty="0">
                <a:latin typeface="Arial"/>
                <a:cs typeface="Arial"/>
              </a:rPr>
              <a:t>for </a:t>
            </a:r>
            <a:r>
              <a:rPr lang="en-US" sz="2000" spc="-5" dirty="0">
                <a:latin typeface="Arial"/>
                <a:cs typeface="Arial"/>
              </a:rPr>
              <a:t>Real-time Object Detection.  </a:t>
            </a:r>
            <a:r>
              <a:rPr lang="en-US" sz="2000" spc="-5" dirty="0">
                <a:latin typeface="Arial"/>
                <a:cs typeface="Arial"/>
                <a:hlinkClick r:id="rId10"/>
              </a:rPr>
              <a:t>https://arxiv.org/pdf/1702.01243v1.pdf</a:t>
            </a:r>
            <a:endParaRPr lang="en-US" sz="2000" dirty="0">
              <a:latin typeface="Arial"/>
              <a:cs typeface="Arial"/>
            </a:endParaRPr>
          </a:p>
          <a:p>
            <a:endParaRPr lang="en-US" sz="2000" dirty="0">
              <a:latin typeface="Times New Roman"/>
              <a:cs typeface="Times New Roman"/>
            </a:endParaRPr>
          </a:p>
          <a:p>
            <a:endParaRPr lang="en-US" sz="2000" dirty="0">
              <a:latin typeface="Times New Roman"/>
              <a:cs typeface="Times New Roman"/>
            </a:endParaRPr>
          </a:p>
        </p:txBody>
      </p:sp>
    </p:spTree>
    <p:extLst>
      <p:ext uri="{BB962C8B-B14F-4D97-AF65-F5344CB8AC3E}">
        <p14:creationId xmlns:p14="http://schemas.microsoft.com/office/powerpoint/2010/main" val="244009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a:xfrm>
            <a:off x="914399" y="1295400"/>
            <a:ext cx="7529513" cy="777875"/>
          </a:xfrm>
        </p:spPr>
        <p:txBody>
          <a:bodyPr/>
          <a:lstStyle/>
          <a:p>
            <a:pPr algn="ctr"/>
            <a:r>
              <a:rPr lang="en-US" altLang="x-none" sz="4400" b="1" dirty="0">
                <a:solidFill>
                  <a:srgbClr val="0000FF"/>
                </a:solidFill>
                <a:latin typeface="Calibri" charset="0"/>
                <a:ea typeface="Calibri" charset="0"/>
                <a:cs typeface="Calibri" charset="0"/>
              </a:rPr>
              <a:t>Acknowledgments</a:t>
            </a:r>
            <a:endParaRPr lang="en-US" altLang="x-none" b="1" dirty="0">
              <a:solidFill>
                <a:srgbClr val="0000FF"/>
              </a:solidFill>
              <a:latin typeface="Calibri" charset="0"/>
              <a:ea typeface="Calibri" charset="0"/>
              <a:cs typeface="Calibri" charset="0"/>
            </a:endParaRPr>
          </a:p>
        </p:txBody>
      </p:sp>
      <p:sp>
        <p:nvSpPr>
          <p:cNvPr id="157698" name="Rectangle 3"/>
          <p:cNvSpPr>
            <a:spLocks noGrp="1" noChangeArrowheads="1"/>
          </p:cNvSpPr>
          <p:nvPr>
            <p:ph type="body" idx="1"/>
          </p:nvPr>
        </p:nvSpPr>
        <p:spPr>
          <a:xfrm>
            <a:off x="646906" y="2286000"/>
            <a:ext cx="8064500" cy="3276600"/>
          </a:xfrm>
          <a:noFill/>
        </p:spPr>
        <p:txBody>
          <a:bodyPr>
            <a:normAutofit/>
          </a:bodyPr>
          <a:lstStyle/>
          <a:p>
            <a:pPr>
              <a:spcBef>
                <a:spcPct val="50000"/>
              </a:spcBef>
              <a:buFont typeface="Monotype Sorts" charset="2"/>
              <a:buNone/>
            </a:pPr>
            <a:r>
              <a:rPr lang="en-US" altLang="x-none" sz="3200" dirty="0"/>
              <a:t>  This file is for the educational purpose only. Some materials (including pictures and text) were taken from the Internet at the public domain.</a:t>
            </a:r>
          </a:p>
        </p:txBody>
      </p:sp>
    </p:spTree>
    <p:extLst>
      <p:ext uri="{BB962C8B-B14F-4D97-AF65-F5344CB8AC3E}">
        <p14:creationId xmlns:p14="http://schemas.microsoft.com/office/powerpoint/2010/main" val="105500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fontScale="90000"/>
          </a:bodyPr>
          <a:lstStyle/>
          <a:p>
            <a:r>
              <a:rPr lang="en-US" b="1" dirty="0">
                <a:solidFill>
                  <a:srgbClr val="0000FF"/>
                </a:solidFill>
                <a:latin typeface="Arial" charset="0"/>
                <a:ea typeface="Arial" charset="0"/>
                <a:cs typeface="Arial" charset="0"/>
              </a:rPr>
              <a:t>Convolutional Neural Network (CNN)</a:t>
            </a:r>
            <a:br>
              <a:rPr lang="en-US"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卷积神经网络</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304800" y="1752600"/>
            <a:ext cx="8839200" cy="5219700"/>
          </a:xfrm>
        </p:spPr>
        <p:txBody>
          <a:bodyPr>
            <a:normAutofit fontScale="92500" lnSpcReduction="20000"/>
          </a:bodyPr>
          <a:lstStyle/>
          <a:p>
            <a:pPr>
              <a:spcAft>
                <a:spcPts val="600"/>
              </a:spcAft>
            </a:pPr>
            <a:r>
              <a:rPr lang="en-US" dirty="0"/>
              <a:t>Convolutional Neural Networks are inspired by mammalian visual cortex.</a:t>
            </a:r>
          </a:p>
          <a:p>
            <a:pPr marL="109728" indent="0">
              <a:spcAft>
                <a:spcPts val="600"/>
              </a:spcAft>
              <a:buNone/>
            </a:pPr>
            <a:r>
              <a:rPr lang="en-US" dirty="0"/>
              <a:t>   </a:t>
            </a:r>
            <a:r>
              <a:rPr lang="zh-CN" altLang="en-US" dirty="0"/>
              <a:t>卷积神经网络是受到哺乳动物视觉皮层的启发</a:t>
            </a:r>
            <a:endParaRPr lang="en-US" dirty="0"/>
          </a:p>
          <a:p>
            <a:pPr>
              <a:spcAft>
                <a:spcPts val="600"/>
              </a:spcAft>
            </a:pPr>
            <a:r>
              <a:rPr lang="en-GB" altLang="ko-KR" dirty="0"/>
              <a:t>In 1995, </a:t>
            </a:r>
            <a:r>
              <a:rPr lang="en-GB" altLang="ko-KR" dirty="0">
                <a:solidFill>
                  <a:srgbClr val="CC0000"/>
                </a:solidFill>
              </a:rPr>
              <a:t>Yann </a:t>
            </a:r>
            <a:r>
              <a:rPr lang="en-GB" altLang="ko-KR" dirty="0" err="1">
                <a:solidFill>
                  <a:srgbClr val="CC0000"/>
                </a:solidFill>
              </a:rPr>
              <a:t>LeCun</a:t>
            </a:r>
            <a:r>
              <a:rPr lang="en-GB" altLang="ko-KR" dirty="0"/>
              <a:t> and </a:t>
            </a:r>
            <a:r>
              <a:rPr lang="en-GB" altLang="ko-KR" dirty="0" err="1">
                <a:solidFill>
                  <a:srgbClr val="CC0000"/>
                </a:solidFill>
              </a:rPr>
              <a:t>Yoshua</a:t>
            </a:r>
            <a:r>
              <a:rPr lang="en-GB" altLang="ko-KR" dirty="0">
                <a:solidFill>
                  <a:srgbClr val="CC0000"/>
                </a:solidFill>
              </a:rPr>
              <a:t> </a:t>
            </a:r>
            <a:r>
              <a:rPr lang="en-GB" altLang="ko-KR" dirty="0" err="1">
                <a:solidFill>
                  <a:srgbClr val="CC0000"/>
                </a:solidFill>
              </a:rPr>
              <a:t>Bengio</a:t>
            </a:r>
            <a:r>
              <a:rPr lang="en-GB" altLang="ko-KR" dirty="0"/>
              <a:t> introduced the concept of convolutional neural networks.</a:t>
            </a:r>
            <a:endParaRPr lang="en-US" dirty="0"/>
          </a:p>
          <a:p>
            <a:pPr lvl="1">
              <a:spcAft>
                <a:spcPts val="600"/>
              </a:spcAft>
            </a:pPr>
            <a:r>
              <a:rPr lang="en-US" dirty="0"/>
              <a:t>Visual cortex contains a complex arrangement of cells, which are sensitive to small sub-regions of the visual field, called a receptive field. </a:t>
            </a:r>
            <a:r>
              <a:rPr lang="zh-CN" altLang="en-US" dirty="0"/>
              <a:t>视觉皮层包含着一系列组合在一起的细胞，他们是小而敏感的视觉区域，称之为感受野</a:t>
            </a:r>
            <a:endParaRPr lang="en-US" dirty="0"/>
          </a:p>
          <a:p>
            <a:pPr lvl="1">
              <a:spcAft>
                <a:spcPts val="600"/>
              </a:spcAft>
            </a:pPr>
            <a:r>
              <a:rPr lang="en-US" dirty="0"/>
              <a:t>These cells act as local filters over the input space and are well-suited to exploit the strong spatially local correlation present in natural images.</a:t>
            </a:r>
            <a:br>
              <a:rPr lang="zh-CN" altLang="en-US" dirty="0"/>
            </a:br>
            <a:r>
              <a:rPr lang="zh-CN" altLang="en-US" dirty="0"/>
              <a:t>这些细胞在输入空间上充当局部过滤器，非常适合利用自然图像中存在的强空间局部相关性</a:t>
            </a:r>
            <a:endParaRPr lang="en-US" dirty="0"/>
          </a:p>
          <a:p>
            <a:pPr lvl="1">
              <a:spcAft>
                <a:spcPts val="600"/>
              </a:spcAft>
            </a:pPr>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6</a:t>
            </a:fld>
            <a:endParaRPr lang="en-US"/>
          </a:p>
        </p:txBody>
      </p:sp>
    </p:spTree>
    <p:extLst>
      <p:ext uri="{BB962C8B-B14F-4D97-AF65-F5344CB8AC3E}">
        <p14:creationId xmlns:p14="http://schemas.microsoft.com/office/powerpoint/2010/main" val="1425462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98500"/>
            <a:ext cx="8229600" cy="1066800"/>
          </a:xfrm>
        </p:spPr>
        <p:txBody>
          <a:bodyPr>
            <a:normAutofit/>
          </a:bodyPr>
          <a:lstStyle/>
          <a:p>
            <a:r>
              <a:rPr lang="en-US" b="1" dirty="0">
                <a:solidFill>
                  <a:srgbClr val="0000FF"/>
                </a:solidFill>
                <a:latin typeface="Arial" charset="0"/>
                <a:ea typeface="Arial" charset="0"/>
                <a:cs typeface="Arial" charset="0"/>
              </a:rPr>
              <a:t>Resolution </a:t>
            </a:r>
            <a:r>
              <a:rPr lang="en-US" b="1">
                <a:solidFill>
                  <a:srgbClr val="0000FF"/>
                </a:solidFill>
                <a:latin typeface="Arial" charset="0"/>
                <a:ea typeface="Arial" charset="0"/>
                <a:cs typeface="Arial" charset="0"/>
              </a:rPr>
              <a:t>to Convolution</a:t>
            </a:r>
            <a:endParaRPr lang="en-US" b="1" dirty="0">
              <a:solidFill>
                <a:srgbClr val="0000FF"/>
              </a:solidFill>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C3B144FA-A4B6-4BA2-9DD1-C172BBD468E4}" type="slidenum">
              <a:rPr lang="en-US" smtClean="0"/>
              <a:t>7</a:t>
            </a:fld>
            <a:endParaRPr lang="en-US"/>
          </a:p>
        </p:txBody>
      </p:sp>
      <p:pic>
        <p:nvPicPr>
          <p:cNvPr id="6" name="Picture 5"/>
          <p:cNvPicPr>
            <a:picLocks noChangeAspect="1"/>
          </p:cNvPicPr>
          <p:nvPr/>
        </p:nvPicPr>
        <p:blipFill>
          <a:blip r:embed="rId2"/>
          <a:stretch>
            <a:fillRect/>
          </a:stretch>
        </p:blipFill>
        <p:spPr>
          <a:xfrm>
            <a:off x="457200" y="1765300"/>
            <a:ext cx="8479536" cy="4697768"/>
          </a:xfrm>
          <a:prstGeom prst="rect">
            <a:avLst/>
          </a:prstGeom>
        </p:spPr>
      </p:pic>
    </p:spTree>
    <p:extLst>
      <p:ext uri="{BB962C8B-B14F-4D97-AF65-F5344CB8AC3E}">
        <p14:creationId xmlns:p14="http://schemas.microsoft.com/office/powerpoint/2010/main" val="190813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fontScale="90000"/>
          </a:bodyPr>
          <a:lstStyle/>
          <a:p>
            <a:r>
              <a:rPr lang="en-US" b="1" dirty="0">
                <a:solidFill>
                  <a:srgbClr val="0000FF"/>
                </a:solidFill>
                <a:latin typeface="Arial" charset="0"/>
                <a:ea typeface="Arial" charset="0"/>
                <a:cs typeface="Arial" charset="0"/>
              </a:rPr>
              <a:t>Convolutional Neural Network (CNN)</a:t>
            </a:r>
          </a:p>
        </p:txBody>
      </p:sp>
      <p:sp>
        <p:nvSpPr>
          <p:cNvPr id="3" name="Content Placeholder 2"/>
          <p:cNvSpPr>
            <a:spLocks noGrp="1"/>
          </p:cNvSpPr>
          <p:nvPr>
            <p:ph idx="1"/>
          </p:nvPr>
        </p:nvSpPr>
        <p:spPr>
          <a:xfrm>
            <a:off x="304800" y="1905000"/>
            <a:ext cx="8839200" cy="5219700"/>
          </a:xfrm>
        </p:spPr>
        <p:txBody>
          <a:bodyPr>
            <a:normAutofit lnSpcReduction="10000"/>
          </a:bodyPr>
          <a:lstStyle/>
          <a:p>
            <a:pPr>
              <a:spcAft>
                <a:spcPts val="600"/>
              </a:spcAft>
            </a:pPr>
            <a:r>
              <a:rPr lang="en-US" sz="3200" dirty="0"/>
              <a:t>Two basic cell types: </a:t>
            </a:r>
          </a:p>
          <a:p>
            <a:pPr>
              <a:spcAft>
                <a:spcPts val="600"/>
              </a:spcAft>
            </a:pPr>
            <a:endParaRPr lang="en-US" sz="3200" dirty="0"/>
          </a:p>
          <a:p>
            <a:pPr lvl="1">
              <a:spcAft>
                <a:spcPts val="600"/>
              </a:spcAft>
            </a:pPr>
            <a:r>
              <a:rPr lang="en-US" sz="2800" dirty="0"/>
              <a:t>Simple cells respond maximally to specific edge-like patterns within their receptive field.</a:t>
            </a:r>
          </a:p>
          <a:p>
            <a:pPr lvl="1">
              <a:spcAft>
                <a:spcPts val="600"/>
              </a:spcAft>
            </a:pPr>
            <a:r>
              <a:rPr lang="zh-CN" altLang="en-US" sz="2800" dirty="0"/>
              <a:t>简单细胞对它们的感受野内的特定边缘样模式有最大的反应。</a:t>
            </a:r>
            <a:endParaRPr lang="en-US" sz="2800" dirty="0"/>
          </a:p>
          <a:p>
            <a:pPr lvl="1">
              <a:spcAft>
                <a:spcPts val="600"/>
              </a:spcAft>
            </a:pPr>
            <a:r>
              <a:rPr lang="en-US" sz="2800" dirty="0"/>
              <a:t>Complex cells have larger receptive fields and are locally invariant to the exact position of the pattern.</a:t>
            </a:r>
            <a:br>
              <a:rPr lang="zh-CN" altLang="en-US" sz="2800" dirty="0"/>
            </a:br>
            <a:r>
              <a:rPr lang="zh-CN" altLang="en-US" dirty="0"/>
              <a:t>复杂的细胞具有较大的感受野，并且对于模式的确切位置局部不变。</a:t>
            </a:r>
            <a:endParaRPr lang="en-US" sz="2800" dirty="0"/>
          </a:p>
        </p:txBody>
      </p:sp>
      <p:sp>
        <p:nvSpPr>
          <p:cNvPr id="4" name="Slide Number Placeholder 3"/>
          <p:cNvSpPr>
            <a:spLocks noGrp="1"/>
          </p:cNvSpPr>
          <p:nvPr>
            <p:ph type="sldNum" sz="quarter" idx="12"/>
          </p:nvPr>
        </p:nvSpPr>
        <p:spPr/>
        <p:txBody>
          <a:bodyPr/>
          <a:lstStyle/>
          <a:p>
            <a:fld id="{C3B144FA-A4B6-4BA2-9DD1-C172BBD468E4}" type="slidenum">
              <a:rPr lang="en-US" smtClean="0"/>
              <a:t>8</a:t>
            </a:fld>
            <a:endParaRPr lang="en-US"/>
          </a:p>
        </p:txBody>
      </p:sp>
    </p:spTree>
    <p:extLst>
      <p:ext uri="{BB962C8B-B14F-4D97-AF65-F5344CB8AC3E}">
        <p14:creationId xmlns:p14="http://schemas.microsoft.com/office/powerpoint/2010/main" val="1213098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423349" y="1626677"/>
            <a:ext cx="6659291" cy="4767263"/>
          </a:xfrm>
        </p:spPr>
      </p:pic>
      <p:sp>
        <p:nvSpPr>
          <p:cNvPr id="2" name="Title 1"/>
          <p:cNvSpPr>
            <a:spLocks noGrp="1"/>
          </p:cNvSpPr>
          <p:nvPr>
            <p:ph type="title"/>
          </p:nvPr>
        </p:nvSpPr>
        <p:spPr>
          <a:xfrm>
            <a:off x="207567" y="696420"/>
            <a:ext cx="8936433" cy="772515"/>
          </a:xfrm>
        </p:spPr>
        <p:txBody>
          <a:bodyPr>
            <a:noAutofit/>
          </a:bodyPr>
          <a:lstStyle/>
          <a:p>
            <a:r>
              <a:rPr lang="en-US" sz="3600" b="1" dirty="0">
                <a:solidFill>
                  <a:srgbClr val="0000FF"/>
                </a:solidFill>
                <a:latin typeface="Arial" charset="0"/>
                <a:ea typeface="Arial" charset="0"/>
                <a:cs typeface="Arial" charset="0"/>
              </a:rPr>
              <a:t>Mammalian Visual Cortex Inspires CNN</a:t>
            </a:r>
          </a:p>
        </p:txBody>
      </p:sp>
      <p:sp>
        <p:nvSpPr>
          <p:cNvPr id="4" name="Slide Number Placeholder 3"/>
          <p:cNvSpPr>
            <a:spLocks noGrp="1"/>
          </p:cNvSpPr>
          <p:nvPr>
            <p:ph type="sldNum" sz="quarter" idx="12"/>
          </p:nvPr>
        </p:nvSpPr>
        <p:spPr/>
        <p:txBody>
          <a:bodyPr/>
          <a:lstStyle/>
          <a:p>
            <a:fld id="{C3B144FA-A4B6-4BA2-9DD1-C172BBD468E4}" type="slidenum">
              <a:rPr lang="en-US" smtClean="0"/>
              <a:t>9</a:t>
            </a:fld>
            <a:endParaRPr lang="en-US"/>
          </a:p>
        </p:txBody>
      </p:sp>
      <p:sp>
        <p:nvSpPr>
          <p:cNvPr id="6" name="TextBox 5"/>
          <p:cNvSpPr txBox="1"/>
          <p:nvPr/>
        </p:nvSpPr>
        <p:spPr>
          <a:xfrm>
            <a:off x="4876800" y="4800600"/>
            <a:ext cx="596638" cy="300082"/>
          </a:xfrm>
          <a:prstGeom prst="rect">
            <a:avLst/>
          </a:prstGeom>
          <a:solidFill>
            <a:schemeClr val="bg1">
              <a:lumMod val="85000"/>
            </a:schemeClr>
          </a:solidFill>
        </p:spPr>
        <p:txBody>
          <a:bodyPr wrap="none" rtlCol="0">
            <a:spAutoFit/>
          </a:bodyPr>
          <a:lstStyle/>
          <a:p>
            <a:r>
              <a:rPr lang="en-US" sz="1350" dirty="0"/>
              <a:t>input</a:t>
            </a:r>
          </a:p>
        </p:txBody>
      </p:sp>
      <p:sp>
        <p:nvSpPr>
          <p:cNvPr id="7" name="TextBox 6"/>
          <p:cNvSpPr txBox="1"/>
          <p:nvPr/>
        </p:nvSpPr>
        <p:spPr>
          <a:xfrm>
            <a:off x="4572000" y="2595518"/>
            <a:ext cx="694421" cy="300082"/>
          </a:xfrm>
          <a:prstGeom prst="rect">
            <a:avLst/>
          </a:prstGeom>
          <a:solidFill>
            <a:schemeClr val="bg1">
              <a:lumMod val="85000"/>
            </a:schemeClr>
          </a:solidFill>
        </p:spPr>
        <p:txBody>
          <a:bodyPr wrap="none" rtlCol="0">
            <a:spAutoFit/>
          </a:bodyPr>
          <a:lstStyle/>
          <a:p>
            <a:r>
              <a:rPr lang="en-US" sz="1350" dirty="0"/>
              <a:t>output</a:t>
            </a:r>
          </a:p>
        </p:txBody>
      </p:sp>
      <p:pic>
        <p:nvPicPr>
          <p:cNvPr id="8" name="Picture 7"/>
          <p:cNvPicPr>
            <a:picLocks noChangeAspect="1"/>
          </p:cNvPicPr>
          <p:nvPr/>
        </p:nvPicPr>
        <p:blipFill>
          <a:blip r:embed="rId4"/>
          <a:stretch>
            <a:fillRect/>
          </a:stretch>
        </p:blipFill>
        <p:spPr>
          <a:xfrm>
            <a:off x="359967" y="2408958"/>
            <a:ext cx="1288292" cy="2833256"/>
          </a:xfrm>
          <a:prstGeom prst="rect">
            <a:avLst/>
          </a:prstGeom>
        </p:spPr>
      </p:pic>
      <p:sp>
        <p:nvSpPr>
          <p:cNvPr id="9" name="TextBox 8"/>
          <p:cNvSpPr txBox="1"/>
          <p:nvPr/>
        </p:nvSpPr>
        <p:spPr>
          <a:xfrm>
            <a:off x="244296" y="1652077"/>
            <a:ext cx="1993226" cy="646331"/>
          </a:xfrm>
          <a:prstGeom prst="rect">
            <a:avLst/>
          </a:prstGeom>
          <a:noFill/>
        </p:spPr>
        <p:txBody>
          <a:bodyPr wrap="square" rtlCol="0">
            <a:spAutoFit/>
          </a:bodyPr>
          <a:lstStyle/>
          <a:p>
            <a:pPr algn="ctr"/>
            <a:r>
              <a:rPr lang="en-US" b="1" dirty="0"/>
              <a:t>Convolutional Neural Net</a:t>
            </a:r>
          </a:p>
        </p:txBody>
      </p:sp>
      <p:sp>
        <p:nvSpPr>
          <p:cNvPr id="10" name="Left-Right Arrow 9"/>
          <p:cNvSpPr/>
          <p:nvPr/>
        </p:nvSpPr>
        <p:spPr>
          <a:xfrm>
            <a:off x="1648258" y="3584210"/>
            <a:ext cx="775091" cy="363474"/>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565009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56490</TotalTime>
  <Words>3722</Words>
  <Application>Microsoft Office PowerPoint</Application>
  <PresentationFormat>On-screen Show (4:3)</PresentationFormat>
  <Paragraphs>363</Paragraphs>
  <Slides>57</Slides>
  <Notes>13</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57</vt:i4>
      </vt:variant>
    </vt:vector>
  </HeadingPairs>
  <TitlesOfParts>
    <vt:vector size="77" baseType="lpstr">
      <vt:lpstr>-apple-system</vt:lpstr>
      <vt:lpstr>Arial Unicode MS</vt:lpstr>
      <vt:lpstr>方正姚体</vt:lpstr>
      <vt:lpstr>굴림</vt:lpstr>
      <vt:lpstr>inherit</vt:lpstr>
      <vt:lpstr>Malgun Gothic</vt:lpstr>
      <vt:lpstr>Monotype Sorts</vt:lpstr>
      <vt:lpstr>MS PGothic</vt:lpstr>
      <vt:lpstr>SimSun</vt:lpstr>
      <vt:lpstr>Arial</vt:lpstr>
      <vt:lpstr>Calibri</vt:lpstr>
      <vt:lpstr>Cambria Math</vt:lpstr>
      <vt:lpstr>Georgia</vt:lpstr>
      <vt:lpstr>Helvetica</vt:lpstr>
      <vt:lpstr>Symbol</vt:lpstr>
      <vt:lpstr>Times New Roman</vt:lpstr>
      <vt:lpstr>Trebuchet MS</vt:lpstr>
      <vt:lpstr>Wingdings</vt:lpstr>
      <vt:lpstr>Wingdings 2</vt:lpstr>
      <vt:lpstr>Urban</vt:lpstr>
      <vt:lpstr>Convolutional Neural Networks</vt:lpstr>
      <vt:lpstr>Coverage</vt:lpstr>
      <vt:lpstr>Drawbacks of DNN 常规深度神经网络(DNN)的缺点</vt:lpstr>
      <vt:lpstr>Drawbacks of DNN</vt:lpstr>
      <vt:lpstr>Drawbacks of DNN</vt:lpstr>
      <vt:lpstr>Convolutional Neural Network (CNN) 卷积神经网络</vt:lpstr>
      <vt:lpstr>Resolution to Convolution</vt:lpstr>
      <vt:lpstr>Convolutional Neural Network (CNN)</vt:lpstr>
      <vt:lpstr>Mammalian Visual Cortex Inspires CNN</vt:lpstr>
      <vt:lpstr>Are the horizontal lines straight?</vt:lpstr>
      <vt:lpstr>PowerPoint Presentation</vt:lpstr>
      <vt:lpstr>CNN Architecture</vt:lpstr>
      <vt:lpstr>PowerPoint Presentation</vt:lpstr>
      <vt:lpstr>Convolutional Networks</vt:lpstr>
      <vt:lpstr>Convolutional Layer 卷积层</vt:lpstr>
      <vt:lpstr>Convolutional Layer 卷积层</vt:lpstr>
      <vt:lpstr>Local Connectivity</vt:lpstr>
      <vt:lpstr>Shared Weights</vt:lpstr>
      <vt:lpstr>Convolutional Layer 卷积层</vt:lpstr>
      <vt:lpstr>Convolutional Layer 卷积层</vt:lpstr>
      <vt:lpstr>Review for MINST</vt:lpstr>
      <vt:lpstr>From MNIST</vt:lpstr>
      <vt:lpstr>Camera Filters</vt:lpstr>
      <vt:lpstr>Convolution 卷积</vt:lpstr>
      <vt:lpstr>Convolution Example</vt:lpstr>
      <vt:lpstr>Convolution Example</vt:lpstr>
      <vt:lpstr>Stride 步长</vt:lpstr>
      <vt:lpstr>Stride 步长</vt:lpstr>
      <vt:lpstr>Zero padding 零填充 </vt:lpstr>
      <vt:lpstr>Zero padding 零填充</vt:lpstr>
      <vt:lpstr>PowerPoint Presentation</vt:lpstr>
      <vt:lpstr>PowerPoint Presentation</vt:lpstr>
      <vt:lpstr>PowerPoint Presentation</vt:lpstr>
      <vt:lpstr>Feature Extraction</vt:lpstr>
      <vt:lpstr>Small Number of Parameters</vt:lpstr>
      <vt:lpstr>Model Architecture</vt:lpstr>
      <vt:lpstr>CNN’s Topology</vt:lpstr>
      <vt:lpstr>Feature Extraction</vt:lpstr>
      <vt:lpstr>Subsampling  Layer 二次采样层</vt:lpstr>
      <vt:lpstr>Subsampling  Layer 二次采样层</vt:lpstr>
      <vt:lpstr>Subsampling  Layer 二次采样层</vt:lpstr>
      <vt:lpstr>Non-linear Layer</vt:lpstr>
      <vt:lpstr>Pooling Layer / Max-Pooling 池化层/最大池化</vt:lpstr>
      <vt:lpstr>Pooling Layer / Max-Pooling 池化层/最大池化</vt:lpstr>
      <vt:lpstr>Fully Connected Layer 全连接层</vt:lpstr>
      <vt:lpstr>Fully Connected Layer 全连接层</vt:lpstr>
      <vt:lpstr>Fully Connected Layer 全连接层</vt:lpstr>
      <vt:lpstr>Fully Connected Layer 全连接层</vt:lpstr>
      <vt:lpstr>Fully Connected Layer 全连接层</vt:lpstr>
      <vt:lpstr>Fully Connected Layer 全连接层</vt:lpstr>
      <vt:lpstr>Example – LeNet-5</vt:lpstr>
      <vt:lpstr>CNN Properties CNN的属性</vt:lpstr>
      <vt:lpstr>CNN Properties CNN的属性</vt:lpstr>
      <vt:lpstr>CNN Advantages</vt:lpstr>
      <vt:lpstr>Summary</vt:lpstr>
      <vt:lpstr>Further Reading</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Informatics Research Overview</dc:title>
  <dc:creator>Joshi, Trupti</dc:creator>
  <cp:lastModifiedBy>Xu, Chunhui (MU-Student)</cp:lastModifiedBy>
  <cp:revision>768</cp:revision>
  <dcterms:created xsi:type="dcterms:W3CDTF">2006-08-16T00:00:00Z</dcterms:created>
  <dcterms:modified xsi:type="dcterms:W3CDTF">2019-10-30T00:03:10Z</dcterms:modified>
</cp:coreProperties>
</file>